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notesMaster+xml" PartName="/ppt/notesMasters/notesMaster1.xml"/>
  <Override ContentType="application/vnd.openxmlformats-officedocument.presentationml.tags+xml" PartName="/ppt/tags/tag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455" r:id="rId2"/>
    <p:sldId id="268" r:id="rId3"/>
    <p:sldId id="342" r:id="rId4"/>
    <p:sldId id="417" r:id="rId5"/>
    <p:sldId id="456" r:id="rId6"/>
    <p:sldId id="330" r:id="rId7"/>
    <p:sldId id="418" r:id="rId8"/>
    <p:sldId id="341" r:id="rId9"/>
    <p:sldId id="421" r:id="rId10"/>
    <p:sldId id="420" r:id="rId11"/>
    <p:sldId id="422" r:id="rId12"/>
    <p:sldId id="346" r:id="rId13"/>
    <p:sldId id="423" r:id="rId14"/>
    <p:sldId id="424" r:id="rId15"/>
    <p:sldId id="425" r:id="rId16"/>
    <p:sldId id="334" r:id="rId17"/>
    <p:sldId id="343" r:id="rId18"/>
    <p:sldId id="340" r:id="rId19"/>
    <p:sldId id="347" r:id="rId20"/>
    <p:sldId id="348" r:id="rId21"/>
    <p:sldId id="351" r:id="rId22"/>
    <p:sldId id="352" r:id="rId23"/>
    <p:sldId id="353" r:id="rId24"/>
    <p:sldId id="354" r:id="rId25"/>
    <p:sldId id="355" r:id="rId26"/>
    <p:sldId id="426" r:id="rId27"/>
    <p:sldId id="427" r:id="rId28"/>
    <p:sldId id="428" r:id="rId29"/>
    <p:sldId id="429" r:id="rId30"/>
    <p:sldId id="430" r:id="rId31"/>
    <p:sldId id="445" r:id="rId32"/>
    <p:sldId id="431" r:id="rId33"/>
    <p:sldId id="432" r:id="rId34"/>
    <p:sldId id="433" r:id="rId35"/>
    <p:sldId id="434" r:id="rId36"/>
    <p:sldId id="435" r:id="rId37"/>
    <p:sldId id="446" r:id="rId38"/>
    <p:sldId id="436" r:id="rId39"/>
    <p:sldId id="437" r:id="rId40"/>
    <p:sldId id="438" r:id="rId41"/>
    <p:sldId id="439" r:id="rId42"/>
    <p:sldId id="440" r:id="rId43"/>
    <p:sldId id="441" r:id="rId44"/>
    <p:sldId id="442" r:id="rId45"/>
    <p:sldId id="443" r:id="rId46"/>
    <p:sldId id="444" r:id="rId47"/>
    <p:sldId id="387" r:id="rId48"/>
    <p:sldId id="356" r:id="rId49"/>
    <p:sldId id="358" r:id="rId50"/>
    <p:sldId id="357" r:id="rId51"/>
    <p:sldId id="359" r:id="rId52"/>
    <p:sldId id="360" r:id="rId53"/>
    <p:sldId id="362" r:id="rId54"/>
    <p:sldId id="363" r:id="rId55"/>
    <p:sldId id="364" r:id="rId56"/>
    <p:sldId id="365" r:id="rId57"/>
    <p:sldId id="361" r:id="rId58"/>
    <p:sldId id="454" r:id="rId59"/>
    <p:sldId id="452" r:id="rId60"/>
    <p:sldId id="388" r:id="rId61"/>
    <p:sldId id="390" r:id="rId62"/>
    <p:sldId id="391" r:id="rId63"/>
    <p:sldId id="392" r:id="rId64"/>
    <p:sldId id="394" r:id="rId65"/>
    <p:sldId id="410" r:id="rId66"/>
    <p:sldId id="411" r:id="rId67"/>
    <p:sldId id="398" r:id="rId68"/>
    <p:sldId id="412" r:id="rId69"/>
    <p:sldId id="413" r:id="rId70"/>
    <p:sldId id="414" r:id="rId71"/>
    <p:sldId id="415" r:id="rId72"/>
    <p:sldId id="403" r:id="rId73"/>
    <p:sldId id="404" r:id="rId74"/>
    <p:sldId id="416" r:id="rId75"/>
    <p:sldId id="406" r:id="rId76"/>
    <p:sldId id="408" r:id="rId77"/>
    <p:sldId id="407" r:id="rId78"/>
    <p:sldId id="376" r:id="rId79"/>
    <p:sldId id="322" r:id="rId80"/>
  </p:sldIdLst>
  <p:sldSz cx="9144000" cy="6858000" type="screen4x3"/>
  <p:notesSz cx="6858000" cy="9144000"/>
  <p:custDataLst>
    <p:tags r:id="rId8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B96"/>
    <a:srgbClr val="0038A8"/>
    <a:srgbClr val="E3F4D2"/>
    <a:srgbClr val="E6F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41" autoAdjust="0"/>
  </p:normalViewPr>
  <p:slideViewPr>
    <p:cSldViewPr>
      <p:cViewPr varScale="1">
        <p:scale>
          <a:sx n="98" d="100"/>
          <a:sy n="98" d="100"/>
        </p:scale>
        <p:origin x="3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10B6D-6724-463A-A6E1-B1420C1B34B9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8AD8B9-4B98-482C-9365-EF9844E20362}">
      <dgm:prSet phldrT="[Текст]" custT="1"/>
      <dgm:spPr/>
      <dgm:t>
        <a:bodyPr/>
        <a:lstStyle/>
        <a:p>
          <a:r>
            <a:rPr lang="ru-RU" sz="1600" dirty="0" smtClean="0"/>
            <a:t>Развивает эмоциональную сферу </a:t>
          </a:r>
          <a:endParaRPr lang="ru-RU" sz="1600" dirty="0"/>
        </a:p>
      </dgm:t>
    </dgm:pt>
    <dgm:pt modelId="{375E03B2-30AC-4496-8923-C90F572ED689}" type="parTrans" cxnId="{9AF0EE48-CE56-4EEC-9CCA-57436CBD6E83}">
      <dgm:prSet/>
      <dgm:spPr/>
      <dgm:t>
        <a:bodyPr/>
        <a:lstStyle/>
        <a:p>
          <a:endParaRPr lang="ru-RU"/>
        </a:p>
      </dgm:t>
    </dgm:pt>
    <dgm:pt modelId="{D3D4083A-B802-4039-8CE7-F68E5333E494}" type="sibTrans" cxnId="{9AF0EE48-CE56-4EEC-9CCA-57436CBD6E83}">
      <dgm:prSet/>
      <dgm:spPr/>
      <dgm:t>
        <a:bodyPr/>
        <a:lstStyle/>
        <a:p>
          <a:endParaRPr lang="ru-RU"/>
        </a:p>
      </dgm:t>
    </dgm:pt>
    <dgm:pt modelId="{ACA015B2-249C-4600-88D1-9E160C97D977}">
      <dgm:prSet phldrT="[Текст]" custT="1"/>
      <dgm:spPr/>
      <dgm:t>
        <a:bodyPr/>
        <a:lstStyle/>
        <a:p>
          <a:r>
            <a:rPr lang="ru-RU" sz="1600" dirty="0" smtClean="0"/>
            <a:t>Формирует  умения называть и показывать </a:t>
          </a:r>
          <a:r>
            <a:rPr lang="ru-RU" sz="1600" b="1" dirty="0" smtClean="0"/>
            <a:t>эмоции</a:t>
          </a:r>
          <a:endParaRPr lang="ru-RU" sz="1600" dirty="0"/>
        </a:p>
      </dgm:t>
    </dgm:pt>
    <dgm:pt modelId="{9F0A9419-64CD-4419-AC5E-C80917118026}" type="parTrans" cxnId="{CF75F56F-01FE-4EBA-9F86-1976B0F59742}">
      <dgm:prSet/>
      <dgm:spPr/>
      <dgm:t>
        <a:bodyPr/>
        <a:lstStyle/>
        <a:p>
          <a:endParaRPr lang="ru-RU"/>
        </a:p>
      </dgm:t>
    </dgm:pt>
    <dgm:pt modelId="{49290B46-C8C6-4DCF-9DAC-3536587D36F0}" type="sibTrans" cxnId="{CF75F56F-01FE-4EBA-9F86-1976B0F59742}">
      <dgm:prSet/>
      <dgm:spPr/>
      <dgm:t>
        <a:bodyPr/>
        <a:lstStyle/>
        <a:p>
          <a:endParaRPr lang="ru-RU"/>
        </a:p>
      </dgm:t>
    </dgm:pt>
    <dgm:pt modelId="{1C9962DA-F211-4481-94A4-F54DE7C5F545}">
      <dgm:prSet phldrT="[Текст]" custT="1"/>
      <dgm:spPr/>
      <dgm:t>
        <a:bodyPr/>
        <a:lstStyle/>
        <a:p>
          <a:r>
            <a:rPr lang="ru-RU" sz="1800" dirty="0" smtClean="0"/>
            <a:t>Развивает  мимические мышцы</a:t>
          </a:r>
          <a:endParaRPr lang="ru-RU" sz="1800" dirty="0"/>
        </a:p>
      </dgm:t>
    </dgm:pt>
    <dgm:pt modelId="{8F949CC3-1EDF-44DE-82A0-427EBEC2E16D}" type="parTrans" cxnId="{B516B638-9F27-44F0-9376-46D7D3AC0769}">
      <dgm:prSet/>
      <dgm:spPr/>
      <dgm:t>
        <a:bodyPr/>
        <a:lstStyle/>
        <a:p>
          <a:endParaRPr lang="ru-RU"/>
        </a:p>
      </dgm:t>
    </dgm:pt>
    <dgm:pt modelId="{23538A30-5408-47CA-BA6F-D52ABD86BE77}" type="sibTrans" cxnId="{B516B638-9F27-44F0-9376-46D7D3AC0769}">
      <dgm:prSet/>
      <dgm:spPr/>
      <dgm:t>
        <a:bodyPr/>
        <a:lstStyle/>
        <a:p>
          <a:endParaRPr lang="ru-RU"/>
        </a:p>
      </dgm:t>
    </dgm:pt>
    <dgm:pt modelId="{A0B03A44-4CBF-4EA2-867E-339DDA02BE43}">
      <dgm:prSet phldrT="[Текст]" custT="1"/>
      <dgm:spPr/>
      <dgm:t>
        <a:bodyPr/>
        <a:lstStyle/>
        <a:p>
          <a:r>
            <a:rPr lang="ru-RU" sz="1800" dirty="0" smtClean="0"/>
            <a:t>Обучает нахождению заданных </a:t>
          </a:r>
          <a:r>
            <a:rPr lang="ru-RU" sz="1800" b="1" dirty="0" smtClean="0"/>
            <a:t>эмоций</a:t>
          </a:r>
          <a:endParaRPr lang="ru-RU" sz="1800" dirty="0"/>
        </a:p>
      </dgm:t>
    </dgm:pt>
    <dgm:pt modelId="{99601B49-BE80-4838-9F3B-0B2A6D934C16}" type="parTrans" cxnId="{53A671E5-804B-4BC4-B223-B1F57E4AE198}">
      <dgm:prSet/>
      <dgm:spPr/>
      <dgm:t>
        <a:bodyPr/>
        <a:lstStyle/>
        <a:p>
          <a:endParaRPr lang="ru-RU"/>
        </a:p>
      </dgm:t>
    </dgm:pt>
    <dgm:pt modelId="{F20D4FC8-449B-4A62-992E-F7582AD00FD8}" type="sibTrans" cxnId="{53A671E5-804B-4BC4-B223-B1F57E4AE198}">
      <dgm:prSet/>
      <dgm:spPr/>
      <dgm:t>
        <a:bodyPr/>
        <a:lstStyle/>
        <a:p>
          <a:endParaRPr lang="ru-RU"/>
        </a:p>
      </dgm:t>
    </dgm:pt>
    <dgm:pt modelId="{4E7FF7AE-9951-4C93-B16C-6E211F56878E}">
      <dgm:prSet phldrT="[Текст]" custT="1"/>
      <dgm:spPr/>
      <dgm:t>
        <a:bodyPr/>
        <a:lstStyle/>
        <a:p>
          <a:r>
            <a:rPr lang="ru-RU" sz="1600" dirty="0" smtClean="0"/>
            <a:t> Формирует умения понимать ситуацию и подбирать соответствующую персонажу </a:t>
          </a:r>
          <a:r>
            <a:rPr lang="ru-RU" sz="1600" b="1" dirty="0" smtClean="0"/>
            <a:t>эмоцию</a:t>
          </a:r>
          <a:endParaRPr lang="ru-RU" sz="1600" dirty="0"/>
        </a:p>
      </dgm:t>
    </dgm:pt>
    <dgm:pt modelId="{B1DC44F1-68E0-485D-85F9-78027BA7A5A7}" type="parTrans" cxnId="{F1787152-5ABB-4E8E-90F6-A6A1B7A6D8E1}">
      <dgm:prSet/>
      <dgm:spPr/>
      <dgm:t>
        <a:bodyPr/>
        <a:lstStyle/>
        <a:p>
          <a:endParaRPr lang="ru-RU"/>
        </a:p>
      </dgm:t>
    </dgm:pt>
    <dgm:pt modelId="{240E8B99-5EEA-496B-ADC2-7B1323081CBB}" type="sibTrans" cxnId="{F1787152-5ABB-4E8E-90F6-A6A1B7A6D8E1}">
      <dgm:prSet/>
      <dgm:spPr/>
      <dgm:t>
        <a:bodyPr/>
        <a:lstStyle/>
        <a:p>
          <a:endParaRPr lang="ru-RU"/>
        </a:p>
      </dgm:t>
    </dgm:pt>
    <dgm:pt modelId="{79DA6A11-2FB3-48E7-BA3E-0637AACDBED7}" type="pres">
      <dgm:prSet presAssocID="{8A110B6D-6724-463A-A6E1-B1420C1B34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41C649-0C45-4DE7-A84B-00AF677CF603}" type="pres">
      <dgm:prSet presAssocID="{BA8AD8B9-4B98-482C-9365-EF9844E20362}" presName="node" presStyleLbl="node1" presStyleIdx="0" presStyleCnt="5" custScaleX="18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6AD76-442E-4F66-8925-2995FAA596F0}" type="pres">
      <dgm:prSet presAssocID="{D3D4083A-B802-4039-8CE7-F68E5333E494}" presName="sibTrans" presStyleLbl="sibTrans2D1" presStyleIdx="0" presStyleCnt="5"/>
      <dgm:spPr/>
      <dgm:t>
        <a:bodyPr/>
        <a:lstStyle/>
        <a:p>
          <a:endParaRPr lang="ru-RU"/>
        </a:p>
      </dgm:t>
    </dgm:pt>
    <dgm:pt modelId="{C8DB6E87-3823-4DEB-9525-B7FF645B172E}" type="pres">
      <dgm:prSet presAssocID="{D3D4083A-B802-4039-8CE7-F68E5333E49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858C0C25-9C54-41CD-B061-011615260CC1}" type="pres">
      <dgm:prSet presAssocID="{ACA015B2-249C-4600-88D1-9E160C97D977}" presName="node" presStyleLbl="node1" presStyleIdx="1" presStyleCnt="5" custScaleX="205657" custRadScaleRad="150301" custRadScaleInc="22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F961B-05DB-49A3-BAF4-343DE941DAE2}" type="pres">
      <dgm:prSet presAssocID="{49290B46-C8C6-4DCF-9DAC-3536587D36F0}" presName="sibTrans" presStyleLbl="sibTrans2D1" presStyleIdx="1" presStyleCnt="5"/>
      <dgm:spPr/>
      <dgm:t>
        <a:bodyPr/>
        <a:lstStyle/>
        <a:p>
          <a:endParaRPr lang="ru-RU"/>
        </a:p>
      </dgm:t>
    </dgm:pt>
    <dgm:pt modelId="{A9579FDD-02E1-4464-BA92-2B2BE81AAB8D}" type="pres">
      <dgm:prSet presAssocID="{49290B46-C8C6-4DCF-9DAC-3536587D36F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566C973-CE64-44F1-9F54-8C3B1909AED0}" type="pres">
      <dgm:prSet presAssocID="{1C9962DA-F211-4481-94A4-F54DE7C5F545}" presName="node" presStyleLbl="node1" presStyleIdx="2" presStyleCnt="5" custScaleX="200249" custRadScaleRad="135899" custRadScaleInc="-50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05BD3-A1D7-49D2-BAFB-22B46267F9A0}" type="pres">
      <dgm:prSet presAssocID="{23538A30-5408-47CA-BA6F-D52ABD86BE77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1C4FDE7-E1FD-4C69-8C15-756A49DFED5B}" type="pres">
      <dgm:prSet presAssocID="{23538A30-5408-47CA-BA6F-D52ABD86BE7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F4B0B6DF-A248-4F41-970C-92DD5F9AD8F3}" type="pres">
      <dgm:prSet presAssocID="{A0B03A44-4CBF-4EA2-867E-339DDA02BE43}" presName="node" presStyleLbl="node1" presStyleIdx="3" presStyleCnt="5" custScaleX="197257" custRadScaleRad="120082" custRadScaleInc="34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1F543-B470-4A37-938C-95E68C946201}" type="pres">
      <dgm:prSet presAssocID="{F20D4FC8-449B-4A62-992E-F7582AD00FD8}" presName="sibTrans" presStyleLbl="sibTrans2D1" presStyleIdx="3" presStyleCnt="5"/>
      <dgm:spPr/>
      <dgm:t>
        <a:bodyPr/>
        <a:lstStyle/>
        <a:p>
          <a:endParaRPr lang="ru-RU"/>
        </a:p>
      </dgm:t>
    </dgm:pt>
    <dgm:pt modelId="{F7DDFDE6-A0ED-455E-B2D8-44AD6380DA46}" type="pres">
      <dgm:prSet presAssocID="{F20D4FC8-449B-4A62-992E-F7582AD00FD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3D1DF83-545B-4240-8576-E19D7171291E}" type="pres">
      <dgm:prSet presAssocID="{4E7FF7AE-9951-4C93-B16C-6E211F56878E}" presName="node" presStyleLbl="node1" presStyleIdx="4" presStyleCnt="5" custScaleX="222600" custRadScaleRad="137977" custRadScaleInc="-15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41CC4-C0E9-46F7-839F-C0D8FE6B6B87}" type="pres">
      <dgm:prSet presAssocID="{240E8B99-5EEA-496B-ADC2-7B1323081CBB}" presName="sibTrans" presStyleLbl="sibTrans2D1" presStyleIdx="4" presStyleCnt="5"/>
      <dgm:spPr/>
      <dgm:t>
        <a:bodyPr/>
        <a:lstStyle/>
        <a:p>
          <a:endParaRPr lang="ru-RU"/>
        </a:p>
      </dgm:t>
    </dgm:pt>
    <dgm:pt modelId="{358168C5-B259-412F-81A5-8E2611F532E4}" type="pres">
      <dgm:prSet presAssocID="{240E8B99-5EEA-496B-ADC2-7B1323081CBB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1168F47C-C9BF-4440-9C87-C6255D7AB6CF}" type="presOf" srcId="{4E7FF7AE-9951-4C93-B16C-6E211F56878E}" destId="{F3D1DF83-545B-4240-8576-E19D7171291E}" srcOrd="0" destOrd="0" presId="urn:microsoft.com/office/officeart/2005/8/layout/cycle2"/>
    <dgm:cxn modelId="{7B387F9D-6D08-4DCD-A2C6-CCC208397F03}" type="presOf" srcId="{49290B46-C8C6-4DCF-9DAC-3536587D36F0}" destId="{5D2F961B-05DB-49A3-BAF4-343DE941DAE2}" srcOrd="0" destOrd="0" presId="urn:microsoft.com/office/officeart/2005/8/layout/cycle2"/>
    <dgm:cxn modelId="{A7391FE3-645E-433D-8D4C-F144FC7FB526}" type="presOf" srcId="{BA8AD8B9-4B98-482C-9365-EF9844E20362}" destId="{9F41C649-0C45-4DE7-A84B-00AF677CF603}" srcOrd="0" destOrd="0" presId="urn:microsoft.com/office/officeart/2005/8/layout/cycle2"/>
    <dgm:cxn modelId="{53A671E5-804B-4BC4-B223-B1F57E4AE198}" srcId="{8A110B6D-6724-463A-A6E1-B1420C1B34B9}" destId="{A0B03A44-4CBF-4EA2-867E-339DDA02BE43}" srcOrd="3" destOrd="0" parTransId="{99601B49-BE80-4838-9F3B-0B2A6D934C16}" sibTransId="{F20D4FC8-449B-4A62-992E-F7582AD00FD8}"/>
    <dgm:cxn modelId="{847CAFE2-B009-48CE-8EAC-F72FD59350D1}" type="presOf" srcId="{23538A30-5408-47CA-BA6F-D52ABD86BE77}" destId="{E1C4FDE7-E1FD-4C69-8C15-756A49DFED5B}" srcOrd="1" destOrd="0" presId="urn:microsoft.com/office/officeart/2005/8/layout/cycle2"/>
    <dgm:cxn modelId="{9AC374B0-3B77-4E1E-B57A-895D533759C5}" type="presOf" srcId="{240E8B99-5EEA-496B-ADC2-7B1323081CBB}" destId="{358168C5-B259-412F-81A5-8E2611F532E4}" srcOrd="1" destOrd="0" presId="urn:microsoft.com/office/officeart/2005/8/layout/cycle2"/>
    <dgm:cxn modelId="{B516B638-9F27-44F0-9376-46D7D3AC0769}" srcId="{8A110B6D-6724-463A-A6E1-B1420C1B34B9}" destId="{1C9962DA-F211-4481-94A4-F54DE7C5F545}" srcOrd="2" destOrd="0" parTransId="{8F949CC3-1EDF-44DE-82A0-427EBEC2E16D}" sibTransId="{23538A30-5408-47CA-BA6F-D52ABD86BE77}"/>
    <dgm:cxn modelId="{02E985DD-32B7-4C0A-960E-296AE86672AA}" type="presOf" srcId="{F20D4FC8-449B-4A62-992E-F7582AD00FD8}" destId="{A061F543-B470-4A37-938C-95E68C946201}" srcOrd="0" destOrd="0" presId="urn:microsoft.com/office/officeart/2005/8/layout/cycle2"/>
    <dgm:cxn modelId="{89A0E2E8-B0C4-46D0-BFE7-8CD1F932868B}" type="presOf" srcId="{F20D4FC8-449B-4A62-992E-F7582AD00FD8}" destId="{F7DDFDE6-A0ED-455E-B2D8-44AD6380DA46}" srcOrd="1" destOrd="0" presId="urn:microsoft.com/office/officeart/2005/8/layout/cycle2"/>
    <dgm:cxn modelId="{A47163D2-F8A9-4FCD-A53C-1C282CC819F1}" type="presOf" srcId="{8A110B6D-6724-463A-A6E1-B1420C1B34B9}" destId="{79DA6A11-2FB3-48E7-BA3E-0637AACDBED7}" srcOrd="0" destOrd="0" presId="urn:microsoft.com/office/officeart/2005/8/layout/cycle2"/>
    <dgm:cxn modelId="{9AF0EE48-CE56-4EEC-9CCA-57436CBD6E83}" srcId="{8A110B6D-6724-463A-A6E1-B1420C1B34B9}" destId="{BA8AD8B9-4B98-482C-9365-EF9844E20362}" srcOrd="0" destOrd="0" parTransId="{375E03B2-30AC-4496-8923-C90F572ED689}" sibTransId="{D3D4083A-B802-4039-8CE7-F68E5333E494}"/>
    <dgm:cxn modelId="{47A7FF55-9D62-4F05-B596-02D9EE23EE68}" type="presOf" srcId="{ACA015B2-249C-4600-88D1-9E160C97D977}" destId="{858C0C25-9C54-41CD-B061-011615260CC1}" srcOrd="0" destOrd="0" presId="urn:microsoft.com/office/officeart/2005/8/layout/cycle2"/>
    <dgm:cxn modelId="{B79504A6-E5D9-4AAA-86E4-724C5A6CE4E7}" type="presOf" srcId="{240E8B99-5EEA-496B-ADC2-7B1323081CBB}" destId="{C3141CC4-C0E9-46F7-839F-C0D8FE6B6B87}" srcOrd="0" destOrd="0" presId="urn:microsoft.com/office/officeart/2005/8/layout/cycle2"/>
    <dgm:cxn modelId="{7C41EA68-8338-4F7A-AB4B-DC56297530D2}" type="presOf" srcId="{23538A30-5408-47CA-BA6F-D52ABD86BE77}" destId="{2E505BD3-A1D7-49D2-BAFB-22B46267F9A0}" srcOrd="0" destOrd="0" presId="urn:microsoft.com/office/officeart/2005/8/layout/cycle2"/>
    <dgm:cxn modelId="{CF75F56F-01FE-4EBA-9F86-1976B0F59742}" srcId="{8A110B6D-6724-463A-A6E1-B1420C1B34B9}" destId="{ACA015B2-249C-4600-88D1-9E160C97D977}" srcOrd="1" destOrd="0" parTransId="{9F0A9419-64CD-4419-AC5E-C80917118026}" sibTransId="{49290B46-C8C6-4DCF-9DAC-3536587D36F0}"/>
    <dgm:cxn modelId="{EA9FF954-165D-441E-8D93-034EE3AFD29F}" type="presOf" srcId="{D3D4083A-B802-4039-8CE7-F68E5333E494}" destId="{C8DB6E87-3823-4DEB-9525-B7FF645B172E}" srcOrd="1" destOrd="0" presId="urn:microsoft.com/office/officeart/2005/8/layout/cycle2"/>
    <dgm:cxn modelId="{AAA475F0-820E-431D-A3ED-4962D0909B29}" type="presOf" srcId="{A0B03A44-4CBF-4EA2-867E-339DDA02BE43}" destId="{F4B0B6DF-A248-4F41-970C-92DD5F9AD8F3}" srcOrd="0" destOrd="0" presId="urn:microsoft.com/office/officeart/2005/8/layout/cycle2"/>
    <dgm:cxn modelId="{57992799-689F-49C3-B163-8A89DA4AE578}" type="presOf" srcId="{1C9962DA-F211-4481-94A4-F54DE7C5F545}" destId="{E566C973-CE64-44F1-9F54-8C3B1909AED0}" srcOrd="0" destOrd="0" presId="urn:microsoft.com/office/officeart/2005/8/layout/cycle2"/>
    <dgm:cxn modelId="{2CC82028-1D5C-4497-B360-623F374E6A00}" type="presOf" srcId="{49290B46-C8C6-4DCF-9DAC-3536587D36F0}" destId="{A9579FDD-02E1-4464-BA92-2B2BE81AAB8D}" srcOrd="1" destOrd="0" presId="urn:microsoft.com/office/officeart/2005/8/layout/cycle2"/>
    <dgm:cxn modelId="{6A8041F8-F073-4025-A681-0944ACC2D563}" type="presOf" srcId="{D3D4083A-B802-4039-8CE7-F68E5333E494}" destId="{2DB6AD76-442E-4F66-8925-2995FAA596F0}" srcOrd="0" destOrd="0" presId="urn:microsoft.com/office/officeart/2005/8/layout/cycle2"/>
    <dgm:cxn modelId="{F1787152-5ABB-4E8E-90F6-A6A1B7A6D8E1}" srcId="{8A110B6D-6724-463A-A6E1-B1420C1B34B9}" destId="{4E7FF7AE-9951-4C93-B16C-6E211F56878E}" srcOrd="4" destOrd="0" parTransId="{B1DC44F1-68E0-485D-85F9-78027BA7A5A7}" sibTransId="{240E8B99-5EEA-496B-ADC2-7B1323081CBB}"/>
    <dgm:cxn modelId="{2201A71F-4BA1-4175-8266-8ED958CD2F2F}" type="presParOf" srcId="{79DA6A11-2FB3-48E7-BA3E-0637AACDBED7}" destId="{9F41C649-0C45-4DE7-A84B-00AF677CF603}" srcOrd="0" destOrd="0" presId="urn:microsoft.com/office/officeart/2005/8/layout/cycle2"/>
    <dgm:cxn modelId="{69B66312-D75D-43E6-A7F9-6C1A549628FF}" type="presParOf" srcId="{79DA6A11-2FB3-48E7-BA3E-0637AACDBED7}" destId="{2DB6AD76-442E-4F66-8925-2995FAA596F0}" srcOrd="1" destOrd="0" presId="urn:microsoft.com/office/officeart/2005/8/layout/cycle2"/>
    <dgm:cxn modelId="{FBDD3057-B036-4D91-8BCE-519B398833ED}" type="presParOf" srcId="{2DB6AD76-442E-4F66-8925-2995FAA596F0}" destId="{C8DB6E87-3823-4DEB-9525-B7FF645B172E}" srcOrd="0" destOrd="0" presId="urn:microsoft.com/office/officeart/2005/8/layout/cycle2"/>
    <dgm:cxn modelId="{5FC54182-E836-40B3-A7CB-695B6010E815}" type="presParOf" srcId="{79DA6A11-2FB3-48E7-BA3E-0637AACDBED7}" destId="{858C0C25-9C54-41CD-B061-011615260CC1}" srcOrd="2" destOrd="0" presId="urn:microsoft.com/office/officeart/2005/8/layout/cycle2"/>
    <dgm:cxn modelId="{B72D036D-4553-4D98-84CF-B22A5673DB41}" type="presParOf" srcId="{79DA6A11-2FB3-48E7-BA3E-0637AACDBED7}" destId="{5D2F961B-05DB-49A3-BAF4-343DE941DAE2}" srcOrd="3" destOrd="0" presId="urn:microsoft.com/office/officeart/2005/8/layout/cycle2"/>
    <dgm:cxn modelId="{CE4E9354-5E97-4D58-9E66-88CD17A02D86}" type="presParOf" srcId="{5D2F961B-05DB-49A3-BAF4-343DE941DAE2}" destId="{A9579FDD-02E1-4464-BA92-2B2BE81AAB8D}" srcOrd="0" destOrd="0" presId="urn:microsoft.com/office/officeart/2005/8/layout/cycle2"/>
    <dgm:cxn modelId="{7C45E092-756C-455F-89A1-B0B5FAD73ADE}" type="presParOf" srcId="{79DA6A11-2FB3-48E7-BA3E-0637AACDBED7}" destId="{E566C973-CE64-44F1-9F54-8C3B1909AED0}" srcOrd="4" destOrd="0" presId="urn:microsoft.com/office/officeart/2005/8/layout/cycle2"/>
    <dgm:cxn modelId="{0BCC2BDA-2E71-4DE6-BEE8-A887886D48C7}" type="presParOf" srcId="{79DA6A11-2FB3-48E7-BA3E-0637AACDBED7}" destId="{2E505BD3-A1D7-49D2-BAFB-22B46267F9A0}" srcOrd="5" destOrd="0" presId="urn:microsoft.com/office/officeart/2005/8/layout/cycle2"/>
    <dgm:cxn modelId="{7CFEE48E-6AA8-4BD4-A286-B9D428BFEF94}" type="presParOf" srcId="{2E505BD3-A1D7-49D2-BAFB-22B46267F9A0}" destId="{E1C4FDE7-E1FD-4C69-8C15-756A49DFED5B}" srcOrd="0" destOrd="0" presId="urn:microsoft.com/office/officeart/2005/8/layout/cycle2"/>
    <dgm:cxn modelId="{0A6B936F-51A9-4F31-B286-AA9B8EF24C60}" type="presParOf" srcId="{79DA6A11-2FB3-48E7-BA3E-0637AACDBED7}" destId="{F4B0B6DF-A248-4F41-970C-92DD5F9AD8F3}" srcOrd="6" destOrd="0" presId="urn:microsoft.com/office/officeart/2005/8/layout/cycle2"/>
    <dgm:cxn modelId="{667ECEB2-C7DC-49B3-871F-897750540CCD}" type="presParOf" srcId="{79DA6A11-2FB3-48E7-BA3E-0637AACDBED7}" destId="{A061F543-B470-4A37-938C-95E68C946201}" srcOrd="7" destOrd="0" presId="urn:microsoft.com/office/officeart/2005/8/layout/cycle2"/>
    <dgm:cxn modelId="{7C4299AD-D2BC-49AC-9537-ADEC7B855152}" type="presParOf" srcId="{A061F543-B470-4A37-938C-95E68C946201}" destId="{F7DDFDE6-A0ED-455E-B2D8-44AD6380DA46}" srcOrd="0" destOrd="0" presId="urn:microsoft.com/office/officeart/2005/8/layout/cycle2"/>
    <dgm:cxn modelId="{1E06FDB9-5E07-498A-ADD6-B532922296AE}" type="presParOf" srcId="{79DA6A11-2FB3-48E7-BA3E-0637AACDBED7}" destId="{F3D1DF83-545B-4240-8576-E19D7171291E}" srcOrd="8" destOrd="0" presId="urn:microsoft.com/office/officeart/2005/8/layout/cycle2"/>
    <dgm:cxn modelId="{913B2B95-966E-43C0-8B13-C3F5C91F5006}" type="presParOf" srcId="{79DA6A11-2FB3-48E7-BA3E-0637AACDBED7}" destId="{C3141CC4-C0E9-46F7-839F-C0D8FE6B6B87}" srcOrd="9" destOrd="0" presId="urn:microsoft.com/office/officeart/2005/8/layout/cycle2"/>
    <dgm:cxn modelId="{4079799C-90C6-49F7-BAB5-7BF5F296E7B6}" type="presParOf" srcId="{C3141CC4-C0E9-46F7-839F-C0D8FE6B6B87}" destId="{358168C5-B259-412F-81A5-8E2611F532E4}" srcOrd="0" destOrd="0" presId="urn:microsoft.com/office/officeart/2005/8/layout/cycle2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1C649-0C45-4DE7-A84B-00AF677CF603}">
      <dsp:nvSpPr>
        <dsp:cNvPr id="0" name=""/>
        <dsp:cNvSpPr/>
      </dsp:nvSpPr>
      <dsp:spPr>
        <a:xfrm>
          <a:off x="3136124" y="164"/>
          <a:ext cx="3012834" cy="16653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Развивает эмоциональную сферу </a:t>
          </a:r>
          <a:endParaRPr lang="ru-RU" sz="1600" kern="1200" dirty="0"/>
        </a:p>
      </dsp:txBody>
      <dsp:txXfrm>
        <a:off x="3577343" y="244054"/>
        <a:ext cx="2130396" cy="1177606"/>
      </dsp:txXfrm>
    </dsp:sp>
    <dsp:sp modelId="{2DB6AD76-442E-4F66-8925-2995FAA596F0}">
      <dsp:nvSpPr>
        <dsp:cNvPr id="0" name=""/>
        <dsp:cNvSpPr/>
      </dsp:nvSpPr>
      <dsp:spPr>
        <a:xfrm rot="1767780">
          <a:off x="5807772" y="1316389"/>
          <a:ext cx="376347" cy="562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815073" y="1401036"/>
        <a:ext cx="263443" cy="337240"/>
      </dsp:txXfrm>
    </dsp:sp>
    <dsp:sp modelId="{858C0C25-9C54-41CD-B061-011615260CC1}">
      <dsp:nvSpPr>
        <dsp:cNvPr id="0" name=""/>
        <dsp:cNvSpPr/>
      </dsp:nvSpPr>
      <dsp:spPr>
        <a:xfrm>
          <a:off x="5719015" y="1575708"/>
          <a:ext cx="3424984" cy="16653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Формирует  умения называть и показывать </a:t>
          </a:r>
          <a:r>
            <a:rPr lang="ru-RU" sz="1600" b="1" kern="1200" dirty="0" smtClean="0"/>
            <a:t>эмоции</a:t>
          </a:r>
          <a:endParaRPr lang="ru-RU" sz="1600" kern="1200" dirty="0"/>
        </a:p>
      </dsp:txBody>
      <dsp:txXfrm>
        <a:off x="6220592" y="1819598"/>
        <a:ext cx="2421830" cy="1177606"/>
      </dsp:txXfrm>
    </dsp:sp>
    <dsp:sp modelId="{5D2F961B-05DB-49A3-BAF4-343DE941DAE2}">
      <dsp:nvSpPr>
        <dsp:cNvPr id="0" name=""/>
        <dsp:cNvSpPr/>
      </dsp:nvSpPr>
      <dsp:spPr>
        <a:xfrm rot="6075105">
          <a:off x="7052882" y="3238894"/>
          <a:ext cx="314986" cy="562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7109349" y="3304968"/>
        <a:ext cx="220490" cy="337240"/>
      </dsp:txXfrm>
    </dsp:sp>
    <dsp:sp modelId="{E566C973-CE64-44F1-9F54-8C3B1909AED0}">
      <dsp:nvSpPr>
        <dsp:cNvPr id="0" name=""/>
        <dsp:cNvSpPr/>
      </dsp:nvSpPr>
      <dsp:spPr>
        <a:xfrm>
          <a:off x="5318346" y="3816038"/>
          <a:ext cx="3334920" cy="16653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Развивает  мимические мышцы</a:t>
          </a:r>
          <a:endParaRPr lang="ru-RU" sz="1800" kern="1200" dirty="0"/>
        </a:p>
      </dsp:txBody>
      <dsp:txXfrm>
        <a:off x="5806734" y="4059928"/>
        <a:ext cx="2358144" cy="1177606"/>
      </dsp:txXfrm>
    </dsp:sp>
    <dsp:sp modelId="{2E505BD3-A1D7-49D2-BAFB-22B46267F9A0}">
      <dsp:nvSpPr>
        <dsp:cNvPr id="0" name=""/>
        <dsp:cNvSpPr/>
      </dsp:nvSpPr>
      <dsp:spPr>
        <a:xfrm rot="10800006">
          <a:off x="4608364" y="4367693"/>
          <a:ext cx="501721" cy="562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4758880" y="4480107"/>
        <a:ext cx="351205" cy="337240"/>
      </dsp:txXfrm>
    </dsp:sp>
    <dsp:sp modelId="{F4B0B6DF-A248-4F41-970C-92DD5F9AD8F3}">
      <dsp:nvSpPr>
        <dsp:cNvPr id="0" name=""/>
        <dsp:cNvSpPr/>
      </dsp:nvSpPr>
      <dsp:spPr>
        <a:xfrm>
          <a:off x="1086611" y="3816030"/>
          <a:ext cx="3285091" cy="16653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Обучает нахождению заданных </a:t>
          </a:r>
          <a:r>
            <a:rPr lang="ru-RU" sz="1800" b="1" kern="1200" dirty="0" smtClean="0"/>
            <a:t>эмоций</a:t>
          </a:r>
          <a:endParaRPr lang="ru-RU" sz="1800" kern="1200" dirty="0"/>
        </a:p>
      </dsp:txBody>
      <dsp:txXfrm>
        <a:off x="1567701" y="4059920"/>
        <a:ext cx="2322911" cy="1177606"/>
      </dsp:txXfrm>
    </dsp:sp>
    <dsp:sp modelId="{A061F543-B470-4A37-938C-95E68C946201}">
      <dsp:nvSpPr>
        <dsp:cNvPr id="0" name=""/>
        <dsp:cNvSpPr/>
      </dsp:nvSpPr>
      <dsp:spPr>
        <a:xfrm rot="14961003">
          <a:off x="2102006" y="3217862"/>
          <a:ext cx="387629" cy="562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180656" y="3384685"/>
        <a:ext cx="271340" cy="337240"/>
      </dsp:txXfrm>
    </dsp:sp>
    <dsp:sp modelId="{F3D1DF83-545B-4240-8576-E19D7171291E}">
      <dsp:nvSpPr>
        <dsp:cNvPr id="0" name=""/>
        <dsp:cNvSpPr/>
      </dsp:nvSpPr>
      <dsp:spPr>
        <a:xfrm>
          <a:off x="0" y="1492734"/>
          <a:ext cx="3707150" cy="166538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Формирует умения понимать ситуацию и подбирать соответствующую персонажу </a:t>
          </a:r>
          <a:r>
            <a:rPr lang="ru-RU" sz="1600" b="1" kern="1200" dirty="0" smtClean="0"/>
            <a:t>эмоцию</a:t>
          </a:r>
          <a:endParaRPr lang="ru-RU" sz="1600" kern="1200" dirty="0"/>
        </a:p>
      </dsp:txBody>
      <dsp:txXfrm>
        <a:off x="542900" y="1736624"/>
        <a:ext cx="2621350" cy="1177606"/>
      </dsp:txXfrm>
    </dsp:sp>
    <dsp:sp modelId="{C3141CC4-C0E9-46F7-839F-C0D8FE6B6B87}">
      <dsp:nvSpPr>
        <dsp:cNvPr id="0" name=""/>
        <dsp:cNvSpPr/>
      </dsp:nvSpPr>
      <dsp:spPr>
        <a:xfrm rot="19910740">
          <a:off x="3140280" y="1272956"/>
          <a:ext cx="309552" cy="562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3145774" y="1407279"/>
        <a:ext cx="216686" cy="337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3A011-E29A-470E-AFA5-EC9FA49B742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2BAAD-7997-438A-AA9E-881882DB9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8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648072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22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71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7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3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0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5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5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3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1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0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61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93B71-3798-45BC-90E5-B717C5D486E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88640"/>
            <a:ext cx="7128792" cy="56015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chemeClr val="accent5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Методическая площадка 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ДОУ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№ 91  г.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Липецка</a:t>
            </a:r>
          </a:p>
          <a:p>
            <a:pPr algn="ctr"/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ЕДИНЫЙ </a:t>
            </a:r>
            <a:r>
              <a:rPr lang="ru-RU" sz="2400" b="1" dirty="0">
                <a:solidFill>
                  <a:srgbClr val="002060"/>
                </a:solidFill>
              </a:rPr>
              <a:t>МЕТОДИЧЕСКИЙ ДЕНЬ 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системе образования г. Липецка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«УЧИМ ДЛЯ ЖИЗНИ»: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успешные </a:t>
            </a:r>
            <a:r>
              <a:rPr lang="ru-RU" sz="2400" b="1" dirty="0">
                <a:solidFill>
                  <a:srgbClr val="002060"/>
                </a:solidFill>
              </a:rPr>
              <a:t>практики формирования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 </a:t>
            </a:r>
            <a:r>
              <a:rPr lang="ru-RU" sz="2400" b="1" dirty="0">
                <a:solidFill>
                  <a:srgbClr val="002060"/>
                </a:solidFill>
              </a:rPr>
              <a:t>обучающихся функциональной грамотности»</a:t>
            </a:r>
          </a:p>
          <a:p>
            <a:pPr algn="ctr"/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endParaRPr lang="ru-RU" sz="3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122B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23.03.2023 г.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122B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</p:txBody>
      </p:sp>
      <p:pic>
        <p:nvPicPr>
          <p:cNvPr id="6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835696" cy="1673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89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6672"/>
            <a:ext cx="7344816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spc="68" dirty="0">
                <a:solidFill>
                  <a:srgbClr val="122B96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Проект «Утро радостных встреч» 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1665522"/>
            <a:ext cx="3132348" cy="2181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2312" y="3591019"/>
            <a:ext cx="3606659" cy="229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b="-571"/>
          <a:stretch/>
        </p:blipFill>
        <p:spPr>
          <a:xfrm>
            <a:off x="5112060" y="1665521"/>
            <a:ext cx="2970330" cy="2292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6528569" y="6599684"/>
            <a:ext cx="2483768" cy="2583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9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39652" y="517255"/>
            <a:ext cx="7164796" cy="1170286"/>
          </a:xfrm>
          <a:prstGeom prst="rect">
            <a:avLst/>
          </a:prstGeom>
          <a:solidFill>
            <a:srgbClr val="8CD4AE"/>
          </a:solidFill>
          <a:ln>
            <a:solidFill>
              <a:srgbClr val="47757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22B96"/>
                </a:solidFill>
              </a:rPr>
              <a:t>Индивидуальный образовательный маршрут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37321" y="1842784"/>
            <a:ext cx="7167127" cy="772999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9000" rIns="189000" rtlCol="0" anchor="ctr"/>
          <a:lstStyle/>
          <a:p>
            <a:pPr algn="just"/>
            <a:r>
              <a:rPr lang="ru-RU" sz="1500" b="1" dirty="0">
                <a:solidFill>
                  <a:schemeClr val="tx1"/>
                </a:solidFill>
              </a:rPr>
              <a:t>для детей с особыми образовательными потребностями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439652" y="4441226"/>
            <a:ext cx="7164796" cy="629100"/>
          </a:xfrm>
          <a:prstGeom prst="rect">
            <a:avLst/>
          </a:prstGeom>
          <a:solidFill>
            <a:srgbClr val="8CD4AE"/>
          </a:solidFill>
          <a:ln>
            <a:solidFill>
              <a:srgbClr val="47757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9000" rIns="189000" rtlCol="0" anchor="ctr"/>
          <a:lstStyle/>
          <a:p>
            <a:pPr algn="just"/>
            <a:r>
              <a:rPr lang="ru-RU" sz="1500" b="1" dirty="0">
                <a:solidFill>
                  <a:schemeClr val="tx1"/>
                </a:solidFill>
              </a:rPr>
              <a:t>для детей, не посещавших дошкольное учреждение до 4-5 лет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437321" y="2791660"/>
            <a:ext cx="7167127" cy="668804"/>
          </a:xfrm>
          <a:prstGeom prst="rect">
            <a:avLst/>
          </a:prstGeom>
          <a:solidFill>
            <a:srgbClr val="8CD4AE"/>
          </a:solidFill>
          <a:ln>
            <a:solidFill>
              <a:srgbClr val="47757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9000" rIns="189000" rtlCol="0" anchor="ctr"/>
          <a:lstStyle/>
          <a:p>
            <a:pPr algn="just"/>
            <a:r>
              <a:rPr lang="ru-RU" sz="1500" b="1" dirty="0">
                <a:solidFill>
                  <a:schemeClr val="tx1"/>
                </a:solidFill>
              </a:rPr>
              <a:t>для детей с ограниченными возможностями здоровья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437321" y="3636341"/>
            <a:ext cx="7167127" cy="628479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9000" rIns="189000" rtlCol="0" anchor="ctr"/>
          <a:lstStyle/>
          <a:p>
            <a:pPr algn="just"/>
            <a:r>
              <a:rPr lang="ru-RU" sz="1500" b="1" dirty="0">
                <a:solidFill>
                  <a:schemeClr val="tx1"/>
                </a:solidFill>
              </a:rPr>
              <a:t>для детей с признаками одаренности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23628" y="1437712"/>
            <a:ext cx="216024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211125" y="3942506"/>
            <a:ext cx="216024" cy="0"/>
          </a:xfrm>
          <a:prstGeom prst="line">
            <a:avLst/>
          </a:prstGeom>
          <a:ln>
            <a:solidFill>
              <a:srgbClr val="47757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221297" y="3115696"/>
            <a:ext cx="216024" cy="0"/>
          </a:xfrm>
          <a:prstGeom prst="line">
            <a:avLst/>
          </a:prstGeom>
          <a:ln>
            <a:solidFill>
              <a:srgbClr val="47757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211125" y="2237741"/>
            <a:ext cx="216024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31659" y="4833156"/>
            <a:ext cx="216024" cy="0"/>
          </a:xfrm>
          <a:prstGeom prst="line">
            <a:avLst/>
          </a:prstGeom>
          <a:ln>
            <a:solidFill>
              <a:srgbClr val="47757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221487" y="1431282"/>
            <a:ext cx="10172" cy="4131000"/>
          </a:xfrm>
          <a:prstGeom prst="line">
            <a:avLst/>
          </a:prstGeom>
          <a:ln>
            <a:solidFill>
              <a:srgbClr val="47757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439652" y="5259792"/>
            <a:ext cx="7164796" cy="722488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9000" rIns="189000" rtlCol="0" anchor="ctr"/>
          <a:lstStyle/>
          <a:p>
            <a:pPr algn="just"/>
            <a:r>
              <a:rPr lang="ru-RU" sz="1500" b="1" dirty="0">
                <a:solidFill>
                  <a:schemeClr val="tx1"/>
                </a:solidFill>
              </a:rPr>
              <a:t>для детей, для которых русский язык  не является родным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231659" y="5562282"/>
            <a:ext cx="216024" cy="0"/>
          </a:xfrm>
          <a:prstGeom prst="line">
            <a:avLst/>
          </a:prstGeom>
          <a:ln>
            <a:solidFill>
              <a:srgbClr val="47757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528569" y="6599684"/>
            <a:ext cx="2483768" cy="2583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9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b="1" i="1" spc="90" dirty="0">
                <a:solidFill>
                  <a:srgbClr val="122B96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Проект «Научимся дружить» </a:t>
            </a:r>
            <a:r>
              <a:rPr lang="ru-RU" altLang="ru-RU" sz="3600" b="1" i="1" spc="90" dirty="0" smtClean="0">
                <a:solidFill>
                  <a:srgbClr val="122B96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ru-RU" altLang="ru-RU" sz="3600" b="1" i="1" spc="90" dirty="0" smtClean="0">
                <a:solidFill>
                  <a:srgbClr val="122B96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ru-RU" altLang="ru-RU" sz="3600" b="1" i="1" spc="90" dirty="0" smtClean="0">
                <a:solidFill>
                  <a:srgbClr val="122B96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(</a:t>
            </a:r>
            <a:r>
              <a:rPr lang="ru-RU" altLang="ru-RU" sz="3600" b="1" i="1" spc="90" dirty="0">
                <a:solidFill>
                  <a:srgbClr val="122B96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педагог-психолог </a:t>
            </a:r>
            <a:r>
              <a:rPr lang="ru-RU" altLang="ru-RU" sz="3600" b="1" i="1" spc="90" dirty="0" err="1">
                <a:solidFill>
                  <a:srgbClr val="122B96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Устимец</a:t>
            </a:r>
            <a:r>
              <a:rPr lang="ru-RU" altLang="ru-RU" sz="3600" b="1" i="1" spc="90" dirty="0">
                <a:solidFill>
                  <a:srgbClr val="122B96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А.В.)</a:t>
            </a:r>
            <a:br>
              <a:rPr lang="ru-RU" altLang="ru-RU" sz="3600" b="1" i="1" spc="90" dirty="0">
                <a:solidFill>
                  <a:srgbClr val="122B96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endParaRPr lang="ru-RU" sz="3600" dirty="0">
              <a:solidFill>
                <a:srgbClr val="122B96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Цель: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профилактика и коррекция эмоциональных нарушений и формирование навыков конструктивного взаимодействия у детей дошкольного возраста.</a:t>
            </a:r>
          </a:p>
          <a:p>
            <a:pPr indent="0" algn="just">
              <a:buNone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Задачи: </a:t>
            </a:r>
          </a:p>
          <a:p>
            <a:pPr indent="0" algn="just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• р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азвивать у детей навыки общения в различных жизненных ситуациях;</a:t>
            </a:r>
          </a:p>
          <a:p>
            <a:pPr indent="0" algn="just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• формировать нравственные нормы и ценности, принятые в обществе;</a:t>
            </a:r>
          </a:p>
          <a:p>
            <a:pPr indent="0" algn="just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• расширять знания детей о чувствах, эмоциях и способах их выражения;</a:t>
            </a:r>
          </a:p>
          <a:p>
            <a:pPr indent="0" algn="just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• воспитывать уважительное отношение к сообществу детей и взрослых.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1" descr="D:\фотосадик ноябрь 14\PB0611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" b="-1561"/>
          <a:stretch/>
        </p:blipFill>
        <p:spPr bwMode="auto">
          <a:xfrm>
            <a:off x="457200" y="4554955"/>
            <a:ext cx="3438382" cy="2303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4554955"/>
            <a:ext cx="3384886" cy="2303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54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6672"/>
            <a:ext cx="7632848" cy="107721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spc="68" dirty="0">
                <a:solidFill>
                  <a:srgbClr val="122B96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Взаимодействие со специалистами ДОУ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00809"/>
            <a:ext cx="8964488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342900" algn="just"/>
            <a:endParaRPr lang="ru-RU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42900"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осуществляет психологическое сопровождение детей в период адаптации;</a:t>
            </a:r>
          </a:p>
          <a:p>
            <a:pPr indent="342900"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• участвует в режимных моментах, самостоятельной и совместной деятельности с детьми;</a:t>
            </a:r>
          </a:p>
          <a:p>
            <a:pPr indent="342900"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• содействует формированию банка развивающих игр, помогает в подборе индивидуальных заданий, стимульного материала;</a:t>
            </a:r>
          </a:p>
          <a:p>
            <a:pPr indent="342900"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• проводит бинарные занятия с детьми совместно со специалистами ;</a:t>
            </a:r>
          </a:p>
          <a:p>
            <a:pPr indent="342900"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• участвует в проведении праздничных мероприятий, подготовке детей к участию в конкурсах;</a:t>
            </a:r>
          </a:p>
          <a:p>
            <a:pPr indent="342900"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• оказывает консультативную и практическую помощь;</a:t>
            </a:r>
          </a:p>
          <a:p>
            <a:pPr indent="342900"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ru-RU" sz="2000" dirty="0"/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участвует в работе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психолого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– педагогического консилиума;</a:t>
            </a:r>
          </a:p>
          <a:p>
            <a:pPr indent="342900"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• совместно со специалистами разрабатывает индивидуальные образовательные маршруты;</a:t>
            </a:r>
          </a:p>
          <a:p>
            <a:pPr indent="342900"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• способствует внедрению инновационных технологий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342900" algn="just"/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342900" algn="just"/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342900"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3598" y="1268760"/>
            <a:ext cx="7803865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altLang="ru-RU" sz="2400" b="1" i="1" spc="68" dirty="0">
              <a:solidFill>
                <a:srgbClr val="122B96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00809"/>
            <a:ext cx="8784975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342900" algn="just"/>
            <a:endParaRPr lang="ru-RU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42900" algn="just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осуществляет диагностическое обследование ребенка совместно со специалистами;</a:t>
            </a:r>
          </a:p>
          <a:p>
            <a:pPr indent="342900" algn="just"/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42900" algn="just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• формирует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психолого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– педагогическое представление в ПМПК;</a:t>
            </a:r>
          </a:p>
          <a:p>
            <a:pPr indent="342900" algn="just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342900" algn="just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• оказывает консультативную помощь родителям по вопросу необходимости обследования в ПМПК для обучения по адаптированной образовательной программе;</a:t>
            </a:r>
          </a:p>
          <a:p>
            <a:pPr indent="342900" algn="just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342900" algn="just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• совместно со специалистами разрабатывает и реализует индивидуальные образовательные маршруты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6586" y="472020"/>
            <a:ext cx="7587902" cy="1143000"/>
          </a:xfrm>
        </p:spPr>
        <p:txBody>
          <a:bodyPr>
            <a:noAutofit/>
          </a:bodyPr>
          <a:lstStyle/>
          <a:p>
            <a:r>
              <a:rPr lang="ru-RU" altLang="ru-RU" sz="3200" b="1" i="1" spc="68" dirty="0" err="1">
                <a:solidFill>
                  <a:srgbClr val="122B96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Психолого</a:t>
            </a:r>
            <a:r>
              <a:rPr lang="ru-RU" altLang="ru-RU" sz="3200" b="1" i="1" spc="68" dirty="0">
                <a:solidFill>
                  <a:srgbClr val="122B96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- педагогический </a:t>
            </a:r>
            <a:r>
              <a:rPr lang="ru-RU" altLang="ru-RU" sz="3200" b="1" i="1" spc="68" dirty="0" smtClean="0">
                <a:solidFill>
                  <a:srgbClr val="122B96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ru-RU" altLang="ru-RU" sz="3200" b="1" i="1" spc="68" dirty="0" smtClean="0">
                <a:solidFill>
                  <a:srgbClr val="122B96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ru-RU" altLang="ru-RU" sz="3200" b="1" i="1" spc="68" dirty="0" smtClean="0">
                <a:solidFill>
                  <a:srgbClr val="122B96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консилиум </a:t>
            </a:r>
            <a:r>
              <a:rPr lang="ru-RU" altLang="ru-RU" sz="3200" b="1" i="1" spc="68" dirty="0">
                <a:solidFill>
                  <a:srgbClr val="122B96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 ДОУ</a:t>
            </a:r>
            <a:br>
              <a:rPr lang="ru-RU" altLang="ru-RU" sz="3200" b="1" i="1" spc="68" dirty="0">
                <a:solidFill>
                  <a:srgbClr val="122B96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089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3598" y="1268760"/>
            <a:ext cx="7803865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altLang="ru-RU" sz="2400" b="1" i="1" spc="6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84784"/>
            <a:ext cx="9001000" cy="53732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342900" algn="just"/>
            <a:endParaRPr lang="ru-RU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42900" algn="just"/>
            <a:endParaRPr lang="ru-RU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42900" algn="just"/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Таким образом, </a:t>
            </a:r>
            <a:r>
              <a:rPr 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психолого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педагогическое сопровождение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особая система поддержки каждого ребенка в решении задач развития, обучения, воспитания и социализации.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И только тесное взаимодействие всех участников образовательных отношений поможет преодолеть все имеющиеся трудности и обеспечить необходимые условия для гармоничного развития личности детей и их успешной социализации в будущем. </a:t>
            </a: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342900" algn="just"/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342900" algn="just"/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342900" algn="just"/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342900" algn="just"/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342900" algn="just"/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342900" algn="just"/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342900"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38" y="4023066"/>
            <a:ext cx="2916324" cy="173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5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88640"/>
            <a:ext cx="7128792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r>
              <a:rPr lang="ru-RU" sz="3200" b="1" dirty="0" smtClean="0">
                <a:solidFill>
                  <a:srgbClr val="003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</a:t>
            </a:r>
            <a:r>
              <a:rPr lang="ru-RU" sz="3200" b="1" dirty="0" smtClean="0">
                <a:solidFill>
                  <a:srgbClr val="122B96"/>
                </a:solidFill>
              </a:rPr>
              <a:t>Технология </a:t>
            </a:r>
            <a:r>
              <a:rPr lang="ru-RU" sz="3200" b="1" dirty="0">
                <a:solidFill>
                  <a:srgbClr val="122B96"/>
                </a:solidFill>
              </a:rPr>
              <a:t>проектирования: </a:t>
            </a:r>
            <a:endParaRPr lang="ru-RU" sz="3200" b="1" dirty="0" smtClean="0">
              <a:solidFill>
                <a:srgbClr val="122B96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122B96"/>
                </a:solidFill>
              </a:rPr>
              <a:t>цель</a:t>
            </a:r>
            <a:r>
              <a:rPr lang="ru-RU" sz="3200" b="1" dirty="0">
                <a:solidFill>
                  <a:srgbClr val="122B96"/>
                </a:solidFill>
              </a:rPr>
              <a:t>, объект, субъект, предмет и продукт проектной деятельности </a:t>
            </a:r>
            <a:r>
              <a:rPr lang="ru-RU" sz="3200" b="1" dirty="0" smtClean="0">
                <a:solidFill>
                  <a:srgbClr val="122B96"/>
                </a:solidFill>
              </a:rPr>
              <a:t>педагога-психолога»</a:t>
            </a:r>
            <a:r>
              <a:rPr lang="ru-RU" sz="3200" b="1" i="1" dirty="0">
                <a:solidFill>
                  <a:srgbClr val="122B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3200" b="1" i="1" dirty="0">
                <a:solidFill>
                  <a:srgbClr val="122B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3200" b="1" i="1" dirty="0" smtClean="0">
              <a:solidFill>
                <a:srgbClr val="122B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endParaRPr lang="ru-RU" sz="3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  <a:p>
            <a:pPr algn="ctr"/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509120"/>
            <a:ext cx="3384376" cy="17526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Устимец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А.В.,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педагог-психолог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ДОУ № 91  г. Липецка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3454946" cy="205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835696" cy="1673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48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Проблемы проектирования</a:t>
            </a:r>
            <a:br>
              <a:rPr lang="ru-RU" b="1" dirty="0" smtClean="0">
                <a:solidFill>
                  <a:srgbClr val="000099"/>
                </a:solidFill>
              </a:rPr>
            </a:b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28800"/>
            <a:ext cx="9036496" cy="52292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К.М. Кантор, О.И. </a:t>
            </a:r>
            <a:r>
              <a:rPr lang="ru-RU" dirty="0" err="1" smtClean="0"/>
              <a:t>Генисаретский</a:t>
            </a:r>
            <a:r>
              <a:rPr lang="ru-RU" dirty="0" smtClean="0"/>
              <a:t>, И.И.Ляхов, </a:t>
            </a:r>
          </a:p>
          <a:p>
            <a:pPr>
              <a:buNone/>
            </a:pPr>
            <a:r>
              <a:rPr lang="ru-RU" dirty="0" smtClean="0"/>
              <a:t>Г.П.Щедровицкий, В.Ф.Сидоренко, В.А. </a:t>
            </a:r>
            <a:r>
              <a:rPr lang="ru-RU" dirty="0" err="1" smtClean="0"/>
              <a:t>Моляко</a:t>
            </a:r>
            <a:r>
              <a:rPr lang="ru-RU" dirty="0" smtClean="0"/>
              <a:t> и др. </a:t>
            </a:r>
            <a:endParaRPr lang="ru-RU" dirty="0"/>
          </a:p>
        </p:txBody>
      </p:sp>
      <p:pic>
        <p:nvPicPr>
          <p:cNvPr id="2050" name="Picture 2" descr="C:\Users\Админ\Desktop\Без названия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" b="98985" l="1172" r="98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3817337" cy="2937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87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122B96"/>
                </a:solidFill>
              </a:rPr>
              <a:t>Проект</a:t>
            </a:r>
            <a:endParaRPr lang="ru-RU" dirty="0">
              <a:solidFill>
                <a:srgbClr val="122B96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«</a:t>
            </a:r>
            <a:r>
              <a:rPr lang="ru-RU" dirty="0"/>
              <a:t>Проект» (лат.) «выброшенный вперёд», «выступающий», «бросающийся в глаза».                         </a:t>
            </a:r>
          </a:p>
          <a:p>
            <a:pPr algn="r">
              <a:buNone/>
            </a:pPr>
            <a:r>
              <a:rPr lang="ru-RU" i="1" dirty="0"/>
              <a:t>( Этимологический словарь ) </a:t>
            </a:r>
          </a:p>
          <a:p>
            <a:pPr algn="just">
              <a:buNone/>
            </a:pPr>
            <a:r>
              <a:rPr lang="ru-RU" dirty="0"/>
              <a:t>    Под проектом понимается самостоятельная или коллективная творческая работа, (завершенная работа) имеющая социально значимый результат.</a:t>
            </a:r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364953" cy="1316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73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99"/>
                </a:solidFill>
              </a:rPr>
              <a:t>Проект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just">
              <a:buNone/>
            </a:pPr>
            <a:r>
              <a:rPr lang="ru-RU" dirty="0"/>
              <a:t> </a:t>
            </a:r>
            <a:r>
              <a:rPr lang="ru-RU" b="1" dirty="0"/>
              <a:t> - прототип, идеальный образ предполагаемого или возможного объекта, состояния, в некоторых случаях план, замысел какого-либо </a:t>
            </a:r>
            <a:r>
              <a:rPr lang="ru-RU" b="1" dirty="0" smtClean="0"/>
              <a:t>действия </a:t>
            </a:r>
            <a:r>
              <a:rPr lang="ru-RU" dirty="0"/>
              <a:t>(</a:t>
            </a:r>
            <a:r>
              <a:rPr lang="ru-RU" dirty="0" err="1"/>
              <a:t>Н.В.Мятяш</a:t>
            </a:r>
            <a:r>
              <a:rPr lang="ru-RU" dirty="0"/>
              <a:t>, 2002).</a:t>
            </a:r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364953" cy="1316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74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88640"/>
            <a:ext cx="7128792" cy="60939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chemeClr val="accent5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Методическая площадка  ДОУ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№ 91  г.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Липецка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ЕДИНЫЙ МЕТОДИЧЕСКИЙ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ДЕНЬ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>Семинар-практикум для начинающих педагогов-психологов</a:t>
            </a:r>
            <a:endParaRPr lang="ru-RU" sz="2800" b="1" dirty="0">
              <a:solidFill>
                <a:srgbClr val="002060"/>
              </a:solidFill>
              <a:cs typeface="Aharoni" pitchFamily="2" charset="-79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22B9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2800" b="1" dirty="0">
                <a:solidFill>
                  <a:srgbClr val="122B96"/>
                </a:solidFill>
              </a:rPr>
              <a:t>Проектная деятельность в системе </a:t>
            </a:r>
            <a:endParaRPr lang="ru-RU" sz="2800" b="1" dirty="0" smtClean="0">
              <a:solidFill>
                <a:srgbClr val="122B96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122B96"/>
                </a:solidFill>
              </a:rPr>
              <a:t>работы </a:t>
            </a:r>
            <a:r>
              <a:rPr lang="ru-RU" sz="2800" b="1" dirty="0">
                <a:solidFill>
                  <a:srgbClr val="122B96"/>
                </a:solidFill>
              </a:rPr>
              <a:t>педагога-психолога </a:t>
            </a:r>
            <a:r>
              <a:rPr lang="ru-RU" sz="2800" b="1" dirty="0" smtClean="0">
                <a:solidFill>
                  <a:srgbClr val="122B96"/>
                </a:solidFill>
              </a:rPr>
              <a:t>ДОУ: использование ее возможностей в </a:t>
            </a:r>
          </a:p>
          <a:p>
            <a:pPr algn="ctr"/>
            <a:r>
              <a:rPr lang="ru-RU" sz="2800" b="1" dirty="0" smtClean="0">
                <a:solidFill>
                  <a:srgbClr val="122B96"/>
                </a:solidFill>
              </a:rPr>
              <a:t>процессе формирования предпосылок функциональной грамотности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22B9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22B9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32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endParaRPr lang="ru-RU" sz="3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  <a:p>
            <a:pPr algn="ctr"/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</p:txBody>
      </p:sp>
      <p:pic>
        <p:nvPicPr>
          <p:cNvPr id="6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56" y="1"/>
            <a:ext cx="1707543" cy="1556792"/>
          </a:xfrm>
          <a:prstGeom prst="rect">
            <a:avLst/>
          </a:prstGeom>
          <a:noFill/>
        </p:spPr>
      </p:pic>
      <p:pic>
        <p:nvPicPr>
          <p:cNvPr id="7" name="Picture 3" descr="C:\Users\Админ\Desktop\schastlivye_det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79" y="4725144"/>
            <a:ext cx="4529521" cy="2114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48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0099"/>
                </a:solidFill>
              </a:rPr>
              <a:t>Проектную деятельность    в ДОУ  запускают различные  проблемные ситуации</a:t>
            </a:r>
            <a:r>
              <a:rPr lang="ru-RU" sz="3600" dirty="0">
                <a:solidFill>
                  <a:srgbClr val="000099"/>
                </a:solidFill>
              </a:rPr>
              <a:t>:</a:t>
            </a:r>
            <a:r>
              <a:rPr lang="ru-RU" dirty="0">
                <a:solidFill>
                  <a:srgbClr val="000099"/>
                </a:solidFill>
              </a:rPr>
              <a:t/>
            </a:r>
            <a:br>
              <a:rPr lang="ru-RU" dirty="0">
                <a:solidFill>
                  <a:srgbClr val="000099"/>
                </a:solidFill>
              </a:rPr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043988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/>
              <a:t> </a:t>
            </a:r>
            <a:r>
              <a:rPr lang="ru-RU" b="1" dirty="0"/>
              <a:t> </a:t>
            </a:r>
            <a:r>
              <a:rPr lang="ru-RU" dirty="0"/>
              <a:t>1) </a:t>
            </a:r>
            <a:r>
              <a:rPr lang="ru-RU" b="1" dirty="0"/>
              <a:t>программа развития  образовательного учреждения, </a:t>
            </a:r>
            <a:r>
              <a:rPr lang="ru-RU" dirty="0"/>
              <a:t>в которой на основе проведенного анализа социального заказа и современных тенденций развития образования сформулированы цели проектирования дополнительных психологических условий воспитания дошкольников;</a:t>
            </a:r>
          </a:p>
          <a:p>
            <a:pPr algn="just">
              <a:buNone/>
            </a:pPr>
            <a:r>
              <a:rPr lang="ru-RU" dirty="0"/>
              <a:t>2) </a:t>
            </a:r>
            <a:r>
              <a:rPr lang="ru-RU" b="1" dirty="0"/>
              <a:t>годовые задачи работы образовательного учреждения </a:t>
            </a:r>
            <a:r>
              <a:rPr lang="ru-RU" dirty="0"/>
              <a:t>(обозначенными на основе сделанного анализа работы ДОУ за истекший учебный год);</a:t>
            </a:r>
          </a:p>
          <a:p>
            <a:pPr algn="just">
              <a:buNone/>
            </a:pPr>
            <a:r>
              <a:rPr lang="ru-RU" dirty="0" smtClean="0"/>
              <a:t>3) </a:t>
            </a:r>
            <a:r>
              <a:rPr lang="ru-RU" b="1" dirty="0" smtClean="0"/>
              <a:t>годовое </a:t>
            </a:r>
            <a:r>
              <a:rPr lang="ru-RU" b="1" dirty="0"/>
              <a:t>комплексно-тематическое планирование </a:t>
            </a:r>
            <a:r>
              <a:rPr lang="ru-RU" dirty="0"/>
              <a:t>образовательного процесса;</a:t>
            </a:r>
          </a:p>
          <a:p>
            <a:pPr algn="just">
              <a:buNone/>
            </a:pPr>
            <a:r>
              <a:rPr lang="ru-RU" dirty="0"/>
              <a:t>4) </a:t>
            </a:r>
            <a:r>
              <a:rPr lang="ru-RU" b="1" dirty="0"/>
              <a:t>результаты мониторинга </a:t>
            </a:r>
            <a:r>
              <a:rPr lang="ru-RU" dirty="0"/>
              <a:t>образовательного процесса или образовательных условий, показавшие снижение или недостаточно высокий уровень качества образования;</a:t>
            </a:r>
          </a:p>
          <a:p>
            <a:pPr algn="just">
              <a:buNone/>
            </a:pPr>
            <a:r>
              <a:rPr lang="ru-RU" dirty="0"/>
              <a:t>5) </a:t>
            </a:r>
            <a:r>
              <a:rPr lang="ru-RU" b="1" dirty="0"/>
              <a:t>результаты социологических опросов, психолого-управленческих экспертиз</a:t>
            </a:r>
            <a:r>
              <a:rPr lang="ru-RU" dirty="0"/>
              <a:t>, выявивших проблемы в тех или иных подсистемах образовательной системы ДОУ; </a:t>
            </a:r>
          </a:p>
          <a:p>
            <a:pPr algn="just">
              <a:buNone/>
            </a:pPr>
            <a:r>
              <a:rPr lang="ru-RU" dirty="0"/>
              <a:t>6) </a:t>
            </a:r>
            <a:r>
              <a:rPr lang="ru-RU" b="1" dirty="0"/>
              <a:t>существенное изменение требований к деятельности ДОУ </a:t>
            </a:r>
            <a:r>
              <a:rPr lang="ru-RU" dirty="0"/>
              <a:t>или его специалистов (например, утверждение федерального государственного образовательного стандарта   дошкольного образования, новые требования к аттестации кадров и т. д.)</a:t>
            </a:r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73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31224" cy="119675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38A8"/>
                </a:solidFill>
              </a:rPr>
              <a:t>Участие педагога-психолога </a:t>
            </a:r>
            <a:br>
              <a:rPr lang="ru-RU" sz="3200" b="1" dirty="0" smtClean="0">
                <a:solidFill>
                  <a:srgbClr val="0038A8"/>
                </a:solidFill>
              </a:rPr>
            </a:br>
            <a:r>
              <a:rPr lang="ru-RU" sz="3200" b="1" dirty="0" smtClean="0">
                <a:solidFill>
                  <a:srgbClr val="0038A8"/>
                </a:solidFill>
              </a:rPr>
              <a:t>в проектах ДОУ</a:t>
            </a:r>
            <a:endParaRPr lang="ru-RU" sz="3200" b="1" dirty="0">
              <a:solidFill>
                <a:srgbClr val="0038A8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lvl="0" algn="just"/>
            <a:r>
              <a:rPr lang="ru-RU" sz="2200" b="1" dirty="0" smtClean="0"/>
              <a:t>«Защитники отечества» - </a:t>
            </a:r>
            <a:r>
              <a:rPr lang="ru-RU" sz="2200" dirty="0" smtClean="0"/>
              <a:t>итоговое мероприятие  «Кораблик в подарок папе» (воспитатель, педагог-психолог);</a:t>
            </a:r>
          </a:p>
          <a:p>
            <a:pPr lvl="0" algn="just"/>
            <a:r>
              <a:rPr lang="ru-RU" sz="2200" b="1" dirty="0" smtClean="0"/>
              <a:t>«Занимательная  математика в ДОУ» </a:t>
            </a:r>
            <a:r>
              <a:rPr lang="ru-RU" sz="2200" dirty="0" smtClean="0"/>
              <a:t>- бинарная ООД «На поиски клада с капитаном </a:t>
            </a:r>
            <a:r>
              <a:rPr lang="ru-RU" sz="2200" dirty="0" err="1" smtClean="0"/>
              <a:t>Врунгелем</a:t>
            </a:r>
            <a:r>
              <a:rPr lang="ru-RU" sz="2200" dirty="0" smtClean="0"/>
              <a:t>» (воспитатель, педагог-психолог);</a:t>
            </a:r>
          </a:p>
          <a:p>
            <a:pPr lvl="0" algn="just"/>
            <a:r>
              <a:rPr lang="ru-RU" sz="2200" b="1" dirty="0" smtClean="0"/>
              <a:t>«По морям, по волнам» </a:t>
            </a:r>
            <a:r>
              <a:rPr lang="ru-RU" sz="2200" dirty="0" smtClean="0"/>
              <a:t>-  мероприятие для родителей (педагог-психолог, инструктор по ФК).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3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/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rgbClr val="122B96"/>
                </a:solidFill>
              </a:rPr>
              <a:t>«Правила дорожные знать каждому положено» - </a:t>
            </a:r>
            <a:r>
              <a:rPr lang="ru-RU" sz="2400" b="1" dirty="0" smtClean="0">
                <a:solidFill>
                  <a:srgbClr val="122B96"/>
                </a:solidFill>
              </a:rPr>
              <a:t/>
            </a:r>
            <a:br>
              <a:rPr lang="ru-RU" sz="2400" b="1" dirty="0" smtClean="0">
                <a:solidFill>
                  <a:srgbClr val="122B96"/>
                </a:solidFill>
              </a:rPr>
            </a:br>
            <a:r>
              <a:rPr lang="ru-RU" sz="2400" dirty="0" smtClean="0">
                <a:solidFill>
                  <a:srgbClr val="122B96"/>
                </a:solidFill>
              </a:rPr>
              <a:t>в </a:t>
            </a:r>
            <a:r>
              <a:rPr lang="ru-RU" sz="2400" dirty="0">
                <a:solidFill>
                  <a:srgbClr val="122B96"/>
                </a:solidFill>
              </a:rPr>
              <a:t>бинарной ООД с воспитателем </a:t>
            </a:r>
            <a:r>
              <a:rPr lang="ru-RU" sz="2400" dirty="0" smtClean="0">
                <a:solidFill>
                  <a:srgbClr val="122B96"/>
                </a:solidFill>
              </a:rPr>
              <a:t/>
            </a:r>
            <a:br>
              <a:rPr lang="ru-RU" sz="2400" dirty="0" smtClean="0">
                <a:solidFill>
                  <a:srgbClr val="122B96"/>
                </a:solidFill>
              </a:rPr>
            </a:br>
            <a:r>
              <a:rPr lang="ru-RU" sz="2400" dirty="0" smtClean="0">
                <a:solidFill>
                  <a:srgbClr val="122B96"/>
                </a:solidFill>
              </a:rPr>
              <a:t>«</a:t>
            </a:r>
            <a:r>
              <a:rPr lang="ru-RU" sz="2400" dirty="0">
                <a:solidFill>
                  <a:srgbClr val="122B96"/>
                </a:solidFill>
              </a:rPr>
              <a:t>Путешествие в город </a:t>
            </a:r>
            <a:r>
              <a:rPr lang="ru-RU" sz="2400" dirty="0" err="1">
                <a:solidFill>
                  <a:srgbClr val="122B96"/>
                </a:solidFill>
              </a:rPr>
              <a:t>Знакоград</a:t>
            </a:r>
            <a:r>
              <a:rPr lang="ru-RU" sz="2400" dirty="0" smtClean="0">
                <a:solidFill>
                  <a:srgbClr val="122B96"/>
                </a:solidFill>
              </a:rPr>
              <a:t>»</a:t>
            </a:r>
            <a:r>
              <a:rPr lang="ru-RU" sz="2400" dirty="0">
                <a:solidFill>
                  <a:srgbClr val="122B96"/>
                </a:solidFill>
              </a:rPr>
              <a:t/>
            </a:r>
            <a:br>
              <a:rPr lang="ru-RU" sz="2400" dirty="0">
                <a:solidFill>
                  <a:srgbClr val="122B96"/>
                </a:solidFill>
              </a:rPr>
            </a:br>
            <a:r>
              <a:rPr lang="ru-RU" dirty="0">
                <a:solidFill>
                  <a:srgbClr val="122B96"/>
                </a:solidFill>
              </a:rPr>
              <a:t/>
            </a:r>
            <a:br>
              <a:rPr lang="ru-RU" dirty="0">
                <a:solidFill>
                  <a:srgbClr val="122B96"/>
                </a:solidFill>
              </a:rPr>
            </a:br>
            <a:endParaRPr lang="ru-RU" dirty="0">
              <a:solidFill>
                <a:srgbClr val="122B96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42416"/>
            <a:ext cx="3724817" cy="2285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54188"/>
            <a:ext cx="3456384" cy="2471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86031"/>
            <a:ext cx="3737689" cy="2429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6516216" y="6599684"/>
            <a:ext cx="2627784" cy="2583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800" b="1" dirty="0" smtClean="0">
                <a:solidFill>
                  <a:srgbClr val="000099"/>
                </a:solidFill>
              </a:rPr>
              <a:t/>
            </a:r>
            <a:br>
              <a:rPr lang="ru-RU" sz="28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122B96"/>
                </a:solidFill>
              </a:rPr>
              <a:t>«</a:t>
            </a:r>
            <a:r>
              <a:rPr lang="ru-RU" sz="2400" b="1" dirty="0">
                <a:solidFill>
                  <a:srgbClr val="122B96"/>
                </a:solidFill>
              </a:rPr>
              <a:t>Зима белоснежная» </a:t>
            </a:r>
            <a:r>
              <a:rPr lang="ru-RU" sz="2400" dirty="0" smtClean="0">
                <a:solidFill>
                  <a:srgbClr val="122B96"/>
                </a:solidFill>
              </a:rPr>
              <a:t>- </a:t>
            </a:r>
            <a:r>
              <a:rPr lang="ru-RU" sz="2400" dirty="0">
                <a:solidFill>
                  <a:srgbClr val="122B96"/>
                </a:solidFill>
              </a:rPr>
              <a:t>итоговое мероприятие </a:t>
            </a:r>
            <a:r>
              <a:rPr lang="ru-RU" sz="2400" dirty="0" smtClean="0">
                <a:solidFill>
                  <a:srgbClr val="122B96"/>
                </a:solidFill>
              </a:rPr>
              <a:t/>
            </a:r>
            <a:br>
              <a:rPr lang="ru-RU" sz="2400" dirty="0" smtClean="0">
                <a:solidFill>
                  <a:srgbClr val="122B96"/>
                </a:solidFill>
              </a:rPr>
            </a:br>
            <a:r>
              <a:rPr lang="ru-RU" sz="2400" dirty="0" smtClean="0">
                <a:solidFill>
                  <a:srgbClr val="122B96"/>
                </a:solidFill>
              </a:rPr>
              <a:t>«</a:t>
            </a:r>
            <a:r>
              <a:rPr lang="ru-RU" sz="2400" dirty="0">
                <a:solidFill>
                  <a:srgbClr val="122B96"/>
                </a:solidFill>
              </a:rPr>
              <a:t>Как зимний лес превратился в летний» </a:t>
            </a:r>
            <a:r>
              <a:rPr lang="ru-RU" sz="2400" dirty="0" smtClean="0">
                <a:solidFill>
                  <a:srgbClr val="122B96"/>
                </a:solidFill>
              </a:rPr>
              <a:t/>
            </a:r>
            <a:br>
              <a:rPr lang="ru-RU" sz="2400" dirty="0" smtClean="0">
                <a:solidFill>
                  <a:srgbClr val="122B96"/>
                </a:solidFill>
              </a:rPr>
            </a:br>
            <a:r>
              <a:rPr lang="ru-RU" sz="2400" dirty="0" smtClean="0">
                <a:solidFill>
                  <a:srgbClr val="122B96"/>
                </a:solidFill>
              </a:rPr>
              <a:t>(</a:t>
            </a:r>
            <a:r>
              <a:rPr lang="ru-RU" sz="2400" dirty="0">
                <a:solidFill>
                  <a:srgbClr val="122B96"/>
                </a:solidFill>
              </a:rPr>
              <a:t>воспитатель, </a:t>
            </a:r>
            <a:r>
              <a:rPr lang="ru-RU" sz="2400" dirty="0" smtClean="0">
                <a:solidFill>
                  <a:srgbClr val="122B96"/>
                </a:solidFill>
              </a:rPr>
              <a:t>педагог-психолог)</a:t>
            </a:r>
            <a:r>
              <a:rPr lang="ru-RU" sz="2400" dirty="0">
                <a:solidFill>
                  <a:srgbClr val="122B96"/>
                </a:solidFill>
              </a:rPr>
              <a:t/>
            </a:r>
            <a:br>
              <a:rPr lang="ru-RU" sz="2400" dirty="0">
                <a:solidFill>
                  <a:srgbClr val="122B96"/>
                </a:solidFill>
              </a:rPr>
            </a:br>
            <a:endParaRPr lang="ru-RU" altLang="ru-RU" sz="2400" b="1" i="1" dirty="0" smtClean="0">
              <a:solidFill>
                <a:srgbClr val="122B96"/>
              </a:solidFill>
            </a:endParaRPr>
          </a:p>
        </p:txBody>
      </p:sp>
      <p:pic>
        <p:nvPicPr>
          <p:cNvPr id="1024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0200"/>
            <a:ext cx="3549535" cy="2660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58" y="4077072"/>
            <a:ext cx="3869117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5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4544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628482" y="6599684"/>
            <a:ext cx="2483768" cy="2583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5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38A8"/>
                </a:solidFill>
              </a:rPr>
              <a:t>Участие педагога-психолога </a:t>
            </a:r>
            <a:br>
              <a:rPr lang="ru-RU" sz="3600" b="1" dirty="0">
                <a:solidFill>
                  <a:srgbClr val="0038A8"/>
                </a:solidFill>
              </a:rPr>
            </a:br>
            <a:r>
              <a:rPr lang="ru-RU" sz="3600" b="1" dirty="0">
                <a:solidFill>
                  <a:srgbClr val="0038A8"/>
                </a:solidFill>
              </a:rPr>
              <a:t>в проектах ДОУ </a:t>
            </a:r>
            <a:endParaRPr lang="ru-RU" dirty="0">
              <a:solidFill>
                <a:srgbClr val="0038A8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b="1" dirty="0"/>
              <a:t> </a:t>
            </a:r>
            <a:endParaRPr lang="ru-RU" sz="2400" dirty="0"/>
          </a:p>
          <a:p>
            <a:pPr algn="just">
              <a:buFont typeface="Wingdings" pitchFamily="2" charset="2"/>
              <a:buChar char="§"/>
            </a:pPr>
            <a:r>
              <a:rPr lang="ru-RU" dirty="0"/>
              <a:t>подбор материалов,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/>
              <a:t>развитие сенсорных </a:t>
            </a:r>
            <a:r>
              <a:rPr lang="ru-RU" dirty="0" smtClean="0"/>
              <a:t>ощущений у детей, </a:t>
            </a:r>
            <a:endParaRPr lang="ru-RU" dirty="0"/>
          </a:p>
          <a:p>
            <a:pPr algn="just">
              <a:buFont typeface="Wingdings" pitchFamily="2" charset="2"/>
              <a:buChar char="§"/>
            </a:pPr>
            <a:r>
              <a:rPr lang="ru-RU" dirty="0"/>
              <a:t>развитие эмоциональной сферы, 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/>
              <a:t>разработка и проведение релаксационных  </a:t>
            </a:r>
          </a:p>
          <a:p>
            <a:pPr algn="just">
              <a:buNone/>
            </a:pPr>
            <a:r>
              <a:rPr lang="ru-RU" dirty="0"/>
              <a:t>упражнений, </a:t>
            </a:r>
            <a:r>
              <a:rPr lang="ru-RU" dirty="0" err="1"/>
              <a:t>психогимнастики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88" y="4864298"/>
            <a:ext cx="2276872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3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0099"/>
                </a:solidFill>
              </a:rPr>
              <a:t>Каковы результаты  </a:t>
            </a:r>
            <a:r>
              <a:rPr lang="ru-RU" sz="3600" b="1" dirty="0" smtClean="0">
                <a:solidFill>
                  <a:srgbClr val="000099"/>
                </a:solidFill>
              </a:rPr>
              <a:t>использования </a:t>
            </a:r>
            <a:r>
              <a:rPr lang="ru-RU" sz="3600" b="1" dirty="0">
                <a:solidFill>
                  <a:srgbClr val="000099"/>
                </a:solidFill>
              </a:rPr>
              <a:t>проектной деятельности для образовательного учреждения: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b="1" dirty="0"/>
              <a:t> </a:t>
            </a:r>
            <a:r>
              <a:rPr lang="ru-RU" sz="2400" dirty="0" smtClean="0"/>
              <a:t>  </a:t>
            </a:r>
            <a:r>
              <a:rPr lang="ru-RU" sz="2400" b="1" dirty="0" smtClean="0"/>
              <a:t>- </a:t>
            </a:r>
            <a:r>
              <a:rPr lang="ru-RU" sz="2400" b="1" dirty="0"/>
              <a:t>адекватность современным требованиям образования и воспитания; </a:t>
            </a:r>
            <a:br>
              <a:rPr lang="ru-RU" sz="2400" b="1" dirty="0"/>
            </a:br>
            <a:r>
              <a:rPr lang="ru-RU" sz="2400" b="1" dirty="0"/>
              <a:t>- объединение усилий разных специалистов в решении общих проблем (научиться работать в команде); </a:t>
            </a:r>
          </a:p>
          <a:p>
            <a:pPr>
              <a:buNone/>
            </a:pPr>
            <a:r>
              <a:rPr lang="ru-RU" sz="2400" b="1" dirty="0"/>
              <a:t>    - выработка собственного алгоритма действий для достижения поставленной цели;</a:t>
            </a:r>
          </a:p>
          <a:p>
            <a:pPr>
              <a:buNone/>
            </a:pPr>
            <a:r>
              <a:rPr lang="ru-RU" sz="2400" b="1" dirty="0"/>
              <a:t>   - педагоги свободны в выборе  способов и видов деятельности;</a:t>
            </a:r>
          </a:p>
          <a:p>
            <a:pPr>
              <a:buNone/>
            </a:pPr>
            <a:r>
              <a:rPr lang="ru-RU" sz="2400" b="1" dirty="0"/>
              <a:t>   - появление новых перспектив развития; </a:t>
            </a:r>
          </a:p>
          <a:p>
            <a:pPr>
              <a:buNone/>
            </a:pPr>
            <a:r>
              <a:rPr lang="ru-RU" sz="2400" b="1" dirty="0"/>
              <a:t>   - получение качественного педагогического результата.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038" y="5603451"/>
            <a:ext cx="1674887" cy="1254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6955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473"/>
            <a:ext cx="8633048" cy="142617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99"/>
                </a:solidFill>
              </a:rPr>
              <a:t>Методические аспекты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Н.Н.Нечаев</a:t>
            </a:r>
            <a:r>
              <a:rPr lang="ru-RU" dirty="0"/>
              <a:t>, </a:t>
            </a:r>
            <a:r>
              <a:rPr lang="ru-RU" dirty="0" err="1"/>
              <a:t>В.Д.Симоненко</a:t>
            </a:r>
            <a:r>
              <a:rPr lang="ru-RU" dirty="0"/>
              <a:t>, В.В. Рубцов, </a:t>
            </a:r>
            <a:r>
              <a:rPr lang="ru-RU" dirty="0" smtClean="0"/>
              <a:t>    </a:t>
            </a:r>
            <a:r>
              <a:rPr lang="ru-RU" dirty="0" err="1" smtClean="0"/>
              <a:t>В.И.Слободчиков</a:t>
            </a:r>
            <a:r>
              <a:rPr lang="ru-RU" dirty="0"/>
              <a:t>, </a:t>
            </a:r>
            <a:r>
              <a:rPr lang="ru-RU" dirty="0" err="1"/>
              <a:t>Н.В.Мятяш</a:t>
            </a:r>
            <a:r>
              <a:rPr lang="ru-RU" dirty="0"/>
              <a:t> и др.</a:t>
            </a:r>
          </a:p>
          <a:p>
            <a:pPr marL="0" indent="0" algn="just">
              <a:buNone/>
            </a:pPr>
            <a:endParaRPr lang="ru-RU" b="1" dirty="0"/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  <p:pic>
        <p:nvPicPr>
          <p:cNvPr id="6" name="Picture 2" descr="C:\Users\Админ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471" l="0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2880320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60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473"/>
            <a:ext cx="8633048" cy="142617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99"/>
                </a:solidFill>
              </a:rPr>
              <a:t>Проектная деятельность </a:t>
            </a:r>
            <a:r>
              <a:rPr lang="ru-RU" sz="3600" b="1" dirty="0" smtClean="0">
                <a:solidFill>
                  <a:srgbClr val="000099"/>
                </a:solidFill>
              </a:rPr>
              <a:t/>
            </a:r>
            <a:br>
              <a:rPr lang="ru-RU" sz="3600" b="1" dirty="0" smtClean="0">
                <a:solidFill>
                  <a:srgbClr val="000099"/>
                </a:solidFill>
              </a:rPr>
            </a:br>
            <a:r>
              <a:rPr lang="ru-RU" sz="3600" b="1" dirty="0" smtClean="0">
                <a:solidFill>
                  <a:srgbClr val="000099"/>
                </a:solidFill>
              </a:rPr>
              <a:t>педагога-психолога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b="1" dirty="0"/>
              <a:t>определяется как совокупность профессиональных действий, заключающихся в достижении сознательно поставленной цели и разрешению психолого-педагогических задач.</a:t>
            </a:r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14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473"/>
            <a:ext cx="8633048" cy="142617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99"/>
                </a:solidFill>
              </a:rPr>
              <a:t>Цель проектной </a:t>
            </a:r>
            <a:r>
              <a:rPr lang="ru-RU" sz="3600" b="1" dirty="0" smtClean="0">
                <a:solidFill>
                  <a:srgbClr val="000099"/>
                </a:solidFill>
              </a:rPr>
              <a:t>деятельности</a:t>
            </a:r>
            <a:br>
              <a:rPr lang="ru-RU" sz="3600" b="1" dirty="0" smtClean="0">
                <a:solidFill>
                  <a:srgbClr val="000099"/>
                </a:solidFill>
              </a:rPr>
            </a:br>
            <a:r>
              <a:rPr lang="ru-RU" sz="3600" b="1" dirty="0" smtClean="0">
                <a:solidFill>
                  <a:srgbClr val="000099"/>
                </a:solidFill>
              </a:rPr>
              <a:t> </a:t>
            </a:r>
            <a:r>
              <a:rPr lang="ru-RU" sz="3600" b="1" dirty="0">
                <a:solidFill>
                  <a:srgbClr val="000099"/>
                </a:solidFill>
              </a:rPr>
              <a:t>педагога-психолога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/>
              <a:t> - создание психолого-педагогического продукта, обладающего субъективной и объективной новизной, решающего психологические </a:t>
            </a:r>
            <a:r>
              <a:rPr lang="ru-RU" dirty="0" smtClean="0"/>
              <a:t>проблемы </a:t>
            </a:r>
            <a:r>
              <a:rPr lang="ru-RU" dirty="0"/>
              <a:t>и задачи</a:t>
            </a:r>
            <a:r>
              <a:rPr lang="ru-RU" dirty="0" smtClean="0"/>
              <a:t>.</a:t>
            </a:r>
          </a:p>
          <a:p>
            <a:pPr algn="just">
              <a:buNone/>
            </a:pPr>
            <a:endParaRPr lang="ru-RU" b="1" dirty="0"/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13685"/>
            <a:ext cx="3792420" cy="284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6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473"/>
            <a:ext cx="8633048" cy="142617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99"/>
                </a:solidFill>
              </a:rPr>
              <a:t>Проектная деятельность </a:t>
            </a:r>
            <a:r>
              <a:rPr lang="ru-RU" sz="3600" b="1" dirty="0" smtClean="0">
                <a:solidFill>
                  <a:srgbClr val="000099"/>
                </a:solidFill>
              </a:rPr>
              <a:t/>
            </a:r>
            <a:br>
              <a:rPr lang="ru-RU" sz="3600" b="1" dirty="0" smtClean="0">
                <a:solidFill>
                  <a:srgbClr val="000099"/>
                </a:solidFill>
              </a:rPr>
            </a:br>
            <a:r>
              <a:rPr lang="ru-RU" sz="3600" b="1" dirty="0" smtClean="0">
                <a:solidFill>
                  <a:srgbClr val="000099"/>
                </a:solidFill>
              </a:rPr>
              <a:t>педагога-психолога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0099"/>
                </a:solidFill>
              </a:rPr>
              <a:t>Объектом </a:t>
            </a:r>
            <a:r>
              <a:rPr lang="ru-RU" b="1" dirty="0">
                <a:solidFill>
                  <a:srgbClr val="000099"/>
                </a:solidFill>
              </a:rPr>
              <a:t>проектной деятельности </a:t>
            </a:r>
            <a:r>
              <a:rPr lang="ru-RU" b="1" dirty="0" smtClean="0">
                <a:solidFill>
                  <a:srgbClr val="000099"/>
                </a:solidFill>
              </a:rPr>
              <a:t>педагога-психолога</a:t>
            </a:r>
          </a:p>
          <a:p>
            <a:pPr algn="just">
              <a:buNone/>
            </a:pPr>
            <a:r>
              <a:rPr lang="ru-RU" dirty="0" smtClean="0"/>
              <a:t>выступает </a:t>
            </a:r>
            <a:r>
              <a:rPr lang="ru-RU" dirty="0"/>
              <a:t>образовательная среда, участники</a:t>
            </a:r>
          </a:p>
          <a:p>
            <a:pPr algn="just">
              <a:buNone/>
            </a:pPr>
            <a:r>
              <a:rPr lang="ru-RU" dirty="0"/>
              <a:t>образовательного процесса.</a:t>
            </a:r>
          </a:p>
          <a:p>
            <a:pPr algn="just">
              <a:buNone/>
            </a:pPr>
            <a:endParaRPr lang="ru-RU" b="1" dirty="0">
              <a:solidFill>
                <a:srgbClr val="000099"/>
              </a:solidFill>
            </a:endParaRPr>
          </a:p>
          <a:p>
            <a:pPr algn="just">
              <a:buNone/>
            </a:pPr>
            <a:r>
              <a:rPr lang="ru-RU" b="1" dirty="0">
                <a:solidFill>
                  <a:srgbClr val="000099"/>
                </a:solidFill>
              </a:rPr>
              <a:t>Предметом проектной деятельности </a:t>
            </a:r>
          </a:p>
          <a:p>
            <a:pPr algn="just">
              <a:buNone/>
            </a:pPr>
            <a:r>
              <a:rPr lang="ru-RU" b="1" dirty="0">
                <a:solidFill>
                  <a:srgbClr val="000099"/>
                </a:solidFill>
              </a:rPr>
              <a:t>педагога-психолога </a:t>
            </a:r>
            <a:r>
              <a:rPr lang="ru-RU" dirty="0"/>
              <a:t>является замысел проекта, </a:t>
            </a:r>
          </a:p>
          <a:p>
            <a:pPr algn="just">
              <a:buNone/>
            </a:pPr>
            <a:r>
              <a:rPr lang="ru-RU" dirty="0"/>
              <a:t>его идея.</a:t>
            </a:r>
            <a:endParaRPr lang="ru-RU" b="1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0099"/>
                </a:solidFill>
              </a:rPr>
              <a:t>Субъектом проектной деятельности </a:t>
            </a:r>
            <a:r>
              <a:rPr lang="ru-RU" dirty="0"/>
              <a:t>является сам </a:t>
            </a:r>
          </a:p>
          <a:p>
            <a:pPr marL="0" indent="0">
              <a:buNone/>
            </a:pPr>
            <a:r>
              <a:rPr lang="ru-RU" dirty="0"/>
              <a:t>педагог-психолог.</a:t>
            </a:r>
          </a:p>
          <a:p>
            <a:pPr marL="0" indent="0">
              <a:buNone/>
            </a:pPr>
            <a:endParaRPr lang="ru-RU" b="1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0099"/>
                </a:solidFill>
              </a:rPr>
              <a:t>Продуктом проектной деятельности </a:t>
            </a:r>
            <a:r>
              <a:rPr lang="ru-RU" dirty="0"/>
              <a:t>может быть </a:t>
            </a:r>
          </a:p>
          <a:p>
            <a:pPr marL="0" indent="0">
              <a:buNone/>
            </a:pPr>
            <a:r>
              <a:rPr lang="ru-RU" dirty="0"/>
              <a:t>решение конкретной психологической проблемы.</a:t>
            </a:r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008" y="2053877"/>
            <a:ext cx="1188145" cy="131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Админ\Desktop\bd97332d44a4ab037e022990420ca8d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0" y="3324163"/>
            <a:ext cx="1262403" cy="1256965"/>
          </a:xfrm>
          <a:prstGeom prst="rect">
            <a:avLst/>
          </a:prstGeom>
          <a:noFill/>
        </p:spPr>
      </p:pic>
      <p:pic>
        <p:nvPicPr>
          <p:cNvPr id="10" name="Picture 2" descr="C:\Users\Админ\Desktop\fe1e19c9c2fad849cfb73b82c9276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008" y="4570344"/>
            <a:ext cx="1268240" cy="1307385"/>
          </a:xfrm>
          <a:prstGeom prst="rect">
            <a:avLst/>
          </a:prstGeom>
          <a:noFill/>
        </p:spPr>
      </p:pic>
      <p:pic>
        <p:nvPicPr>
          <p:cNvPr id="11" name="Picture 2" descr="C:\Users\Админ\Desktop\1757aee576976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008" y="5784232"/>
            <a:ext cx="1300430" cy="1053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276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План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62585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ru-RU" sz="2000" b="1" dirty="0" smtClean="0"/>
              <a:t>1. Роль психологической</a:t>
            </a:r>
            <a:r>
              <a:rPr lang="ru-RU" sz="2000" b="1" dirty="0"/>
              <a:t> </a:t>
            </a:r>
            <a:r>
              <a:rPr lang="ru-RU" sz="2000" b="1" dirty="0" smtClean="0"/>
              <a:t>службы образовательного учреждения </a:t>
            </a:r>
            <a:r>
              <a:rPr lang="ru-RU" sz="2000" b="1" dirty="0"/>
              <a:t>в </a:t>
            </a:r>
            <a:r>
              <a:rPr lang="ru-RU" sz="2000" b="1" dirty="0" smtClean="0"/>
              <a:t>формировании предпосылок </a:t>
            </a:r>
            <a:r>
              <a:rPr lang="ru-RU" sz="2000" b="1" dirty="0"/>
              <a:t>функциональной </a:t>
            </a:r>
            <a:r>
              <a:rPr lang="ru-RU" sz="2000" b="1" dirty="0" smtClean="0"/>
              <a:t>грамотности у детей дошкольного возраста. </a:t>
            </a:r>
          </a:p>
          <a:p>
            <a:pPr marL="0" lvl="0" indent="0">
              <a:buNone/>
            </a:pPr>
            <a:r>
              <a:rPr lang="ru-RU" sz="2000" b="1" i="1" dirty="0" err="1" smtClean="0"/>
              <a:t>Скрипник</a:t>
            </a:r>
            <a:r>
              <a:rPr lang="ru-RU" sz="2000" b="1" i="1" dirty="0" smtClean="0"/>
              <a:t> </a:t>
            </a:r>
            <a:r>
              <a:rPr lang="ru-RU" sz="2000" b="1" i="1" dirty="0"/>
              <a:t>С.В</a:t>
            </a:r>
            <a:r>
              <a:rPr lang="ru-RU" sz="2000" b="1" dirty="0" smtClean="0"/>
              <a:t>., </a:t>
            </a:r>
            <a:r>
              <a:rPr lang="ru-RU" sz="2000" b="1" i="1" dirty="0"/>
              <a:t>к</a:t>
            </a:r>
            <a:r>
              <a:rPr lang="ru-RU" sz="2000" b="1" i="1" dirty="0" smtClean="0"/>
              <a:t>онсультант отдела дошкольного образования департамента образования</a:t>
            </a:r>
            <a:endParaRPr lang="ru-RU" sz="2000" b="1" dirty="0" smtClean="0"/>
          </a:p>
          <a:p>
            <a:pPr marL="0" lvl="0" indent="0" algn="just">
              <a:buNone/>
            </a:pPr>
            <a:r>
              <a:rPr lang="ru-RU" sz="2000" b="1" dirty="0" smtClean="0"/>
              <a:t>2. Система взаимодействия педагога-психолога с администрацией и специалистами ДОУ </a:t>
            </a:r>
            <a:r>
              <a:rPr lang="ru-RU" sz="2000" b="1" dirty="0"/>
              <a:t>при формировании предпосылок функциональной грамотности </a:t>
            </a:r>
            <a:r>
              <a:rPr lang="ru-RU" sz="2000" b="1" dirty="0" smtClean="0"/>
              <a:t>дошкольников.</a:t>
            </a:r>
          </a:p>
          <a:p>
            <a:pPr marL="0" indent="0">
              <a:buNone/>
            </a:pPr>
            <a:r>
              <a:rPr lang="ru-RU" sz="2000" b="1" i="1" dirty="0"/>
              <a:t>Коростелева </a:t>
            </a:r>
            <a:r>
              <a:rPr lang="ru-RU" sz="2000" b="1" i="1" dirty="0" smtClean="0"/>
              <a:t>Е.В., </a:t>
            </a:r>
            <a:r>
              <a:rPr lang="ru-RU" sz="2000" b="1" i="1" dirty="0"/>
              <a:t>з</a:t>
            </a:r>
            <a:r>
              <a:rPr lang="ru-RU" sz="2000" b="1" i="1" dirty="0" smtClean="0"/>
              <a:t>аведующая ДОУ </a:t>
            </a:r>
            <a:r>
              <a:rPr lang="ru-RU" sz="2000" b="1" i="1" dirty="0"/>
              <a:t>№ 91 </a:t>
            </a:r>
            <a:endParaRPr lang="ru-RU" sz="2000" b="1" i="1" dirty="0" smtClean="0"/>
          </a:p>
          <a:p>
            <a:pPr marL="0" indent="0" algn="just">
              <a:buNone/>
            </a:pPr>
            <a:r>
              <a:rPr lang="ru-RU" sz="2000" b="1" dirty="0" smtClean="0"/>
              <a:t>3. Технология проектирования: цель</a:t>
            </a:r>
            <a:r>
              <a:rPr lang="ru-RU" sz="2000" b="1" dirty="0"/>
              <a:t>, объект, субъект, </a:t>
            </a:r>
            <a:r>
              <a:rPr lang="ru-RU" sz="2000" b="1" dirty="0" smtClean="0"/>
              <a:t>предмет и продукт проектной деятельности педагога-психолога.</a:t>
            </a:r>
          </a:p>
          <a:p>
            <a:pPr marL="0" indent="0">
              <a:buNone/>
            </a:pPr>
            <a:r>
              <a:rPr lang="ru-RU" sz="2000" b="1" dirty="0"/>
              <a:t>4</a:t>
            </a:r>
            <a:r>
              <a:rPr lang="ru-RU" sz="2000" b="1" dirty="0" smtClean="0"/>
              <a:t>. </a:t>
            </a:r>
            <a:r>
              <a:rPr lang="ru-RU" sz="2000" b="1" dirty="0"/>
              <a:t>Алгоритм и содержание этапов проектной деятельности педагога-психолога.</a:t>
            </a:r>
          </a:p>
          <a:p>
            <a:pPr marL="0" indent="0">
              <a:buNone/>
            </a:pPr>
            <a:r>
              <a:rPr lang="ru-RU" sz="2000" b="1" dirty="0"/>
              <a:t>5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Лэпбук</a:t>
            </a:r>
            <a:r>
              <a:rPr lang="ru-RU" sz="2000" b="1" dirty="0" smtClean="0"/>
              <a:t> </a:t>
            </a:r>
            <a:r>
              <a:rPr lang="ru-RU" sz="2000" b="1" dirty="0"/>
              <a:t>как разновидность проектной деятельности в работе </a:t>
            </a:r>
            <a:r>
              <a:rPr lang="ru-RU" sz="2000" b="1" dirty="0" smtClean="0"/>
              <a:t>ДОУ.</a:t>
            </a:r>
          </a:p>
          <a:p>
            <a:pPr marL="0" indent="0">
              <a:buNone/>
            </a:pPr>
            <a:r>
              <a:rPr lang="ru-RU" sz="2000" b="1" i="1" dirty="0" err="1"/>
              <a:t>Устимец</a:t>
            </a:r>
            <a:r>
              <a:rPr lang="ru-RU" sz="2000" b="1" i="1" dirty="0"/>
              <a:t> А.В.</a:t>
            </a:r>
            <a:r>
              <a:rPr lang="ru-RU" sz="2000" b="1" dirty="0"/>
              <a:t>, </a:t>
            </a:r>
            <a:r>
              <a:rPr lang="ru-RU" sz="2000" b="1" i="1" dirty="0"/>
              <a:t>педагог-психолог ДОУ № 91 </a:t>
            </a:r>
            <a:endParaRPr lang="ru-RU" sz="2000" b="1" dirty="0"/>
          </a:p>
          <a:p>
            <a:pPr marL="0" indent="0" algn="just">
              <a:buNone/>
            </a:pPr>
            <a:r>
              <a:rPr lang="ru-RU" sz="2000" b="1" dirty="0"/>
              <a:t>6</a:t>
            </a:r>
            <a:r>
              <a:rPr lang="ru-RU" sz="2000" b="1" dirty="0" smtClean="0"/>
              <a:t>.  «</a:t>
            </a:r>
            <a:r>
              <a:rPr lang="ru-RU" sz="2000" b="1" dirty="0"/>
              <a:t>Уголок психологической разгрузки» как продукт проектной деятельности по созданию условий для сохранения психоэмоционального здоровья воспитанников ОУ, реализующего программы дошкольного образования.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/>
              <a:t>Стрелкова </a:t>
            </a:r>
            <a:r>
              <a:rPr lang="ru-RU" sz="2000" b="1" dirty="0" smtClean="0"/>
              <a:t>Т.С., </a:t>
            </a:r>
            <a:r>
              <a:rPr lang="ru-RU" sz="2000" b="1" i="1" dirty="0" smtClean="0"/>
              <a:t>педагог-психолог </a:t>
            </a:r>
            <a:r>
              <a:rPr lang="ru-RU" sz="2000" b="1" i="1" dirty="0"/>
              <a:t>ДОУ № 91 </a:t>
            </a:r>
            <a:endParaRPr lang="ru-RU" sz="2000" b="1" i="1" dirty="0" smtClean="0"/>
          </a:p>
          <a:p>
            <a:pPr marL="0" indent="0">
              <a:buNone/>
            </a:pPr>
            <a:r>
              <a:rPr lang="ru-RU" sz="2000" b="1" dirty="0"/>
              <a:t>7</a:t>
            </a:r>
            <a:r>
              <a:rPr lang="ru-RU" sz="2000" b="1" dirty="0" smtClean="0"/>
              <a:t>.  Проект «Психологическая безопасность».</a:t>
            </a:r>
          </a:p>
          <a:p>
            <a:pPr marL="0" indent="0">
              <a:buNone/>
            </a:pPr>
            <a:r>
              <a:rPr lang="ru-RU" sz="2000" b="1" i="1" dirty="0" err="1"/>
              <a:t>Устимец</a:t>
            </a:r>
            <a:r>
              <a:rPr lang="ru-RU" sz="2000" b="1" i="1" dirty="0"/>
              <a:t> А.В.</a:t>
            </a:r>
            <a:r>
              <a:rPr lang="ru-RU" sz="2000" b="1" dirty="0"/>
              <a:t>, </a:t>
            </a:r>
            <a:r>
              <a:rPr lang="ru-RU" sz="2000" b="1" i="1" dirty="0"/>
              <a:t>педагог-психолог ДОУ № 91 </a:t>
            </a:r>
          </a:p>
        </p:txBody>
      </p:sp>
    </p:spTree>
    <p:extLst>
      <p:ext uri="{BB962C8B-B14F-4D97-AF65-F5344CB8AC3E}">
        <p14:creationId xmlns:p14="http://schemas.microsoft.com/office/powerpoint/2010/main" val="17465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473"/>
            <a:ext cx="8633048" cy="142617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99"/>
                </a:solidFill>
              </a:rPr>
              <a:t>«Побочный» продукт </a:t>
            </a:r>
            <a:br>
              <a:rPr lang="ru-RU" sz="3600" b="1" dirty="0">
                <a:solidFill>
                  <a:srgbClr val="000099"/>
                </a:solidFill>
              </a:rPr>
            </a:br>
            <a:r>
              <a:rPr lang="ru-RU" sz="3600" b="1" dirty="0">
                <a:solidFill>
                  <a:srgbClr val="000099"/>
                </a:solidFill>
              </a:rPr>
              <a:t>проектной деятельности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800" dirty="0" smtClean="0"/>
              <a:t>увеличение </a:t>
            </a:r>
            <a:r>
              <a:rPr lang="ru-RU" sz="2800" b="1" dirty="0"/>
              <a:t>опыта</a:t>
            </a:r>
            <a:r>
              <a:rPr lang="ru-RU" sz="2800" dirty="0"/>
              <a:t> педагога-психолога;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dirty="0"/>
              <a:t>расширение </a:t>
            </a:r>
            <a:r>
              <a:rPr lang="ru-RU" sz="2800" b="1" dirty="0"/>
              <a:t>кругозора</a:t>
            </a:r>
            <a:r>
              <a:rPr lang="ru-RU" sz="2800" dirty="0"/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dirty="0"/>
              <a:t>совершенствование </a:t>
            </a:r>
            <a:r>
              <a:rPr lang="ru-RU" sz="2800" b="1" dirty="0"/>
              <a:t>профессиональных умений</a:t>
            </a:r>
            <a:r>
              <a:rPr lang="ru-RU" sz="2800" dirty="0"/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dirty="0"/>
              <a:t>повышение </a:t>
            </a:r>
            <a:r>
              <a:rPr lang="ru-RU" sz="2800" b="1" dirty="0"/>
              <a:t>профессиональной компетентности</a:t>
            </a:r>
            <a:r>
              <a:rPr lang="ru-RU" sz="2800" dirty="0"/>
              <a:t>.</a:t>
            </a:r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111650"/>
            <a:ext cx="2223606" cy="174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88640"/>
            <a:ext cx="7128792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</a:t>
            </a:r>
            <a:r>
              <a:rPr lang="ru-RU" sz="3200" b="1" dirty="0">
                <a:solidFill>
                  <a:srgbClr val="122B96"/>
                </a:solidFill>
              </a:rPr>
              <a:t>Алгоритм и содержание этапов проектной деятельности </a:t>
            </a:r>
            <a:endParaRPr lang="ru-RU" sz="3200" b="1" dirty="0" smtClean="0">
              <a:solidFill>
                <a:srgbClr val="122B96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122B96"/>
                </a:solidFill>
              </a:rPr>
              <a:t>педагога-психолога</a:t>
            </a: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»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32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endParaRPr lang="ru-RU" sz="3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  <a:p>
            <a:pPr algn="ctr"/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509120"/>
            <a:ext cx="3384376" cy="17526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Устимец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А.В.,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педагог-психолог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ДОУ № 91  г. Липецка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3454946" cy="205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835696" cy="1673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29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473"/>
            <a:ext cx="8633048" cy="142617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99"/>
                </a:solidFill>
              </a:rPr>
              <a:t>Алгоритм проектной </a:t>
            </a:r>
            <a:br>
              <a:rPr lang="ru-RU" sz="3600" b="1" dirty="0">
                <a:solidFill>
                  <a:srgbClr val="000099"/>
                </a:solidFill>
              </a:rPr>
            </a:br>
            <a:r>
              <a:rPr lang="ru-RU" sz="3600" b="1" dirty="0">
                <a:solidFill>
                  <a:srgbClr val="000099"/>
                </a:solidFill>
              </a:rPr>
              <a:t>деятельности педагога-психолога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</a:t>
            </a:r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    Этапы</a:t>
            </a:r>
            <a:r>
              <a:rPr lang="ru-RU" sz="2800" dirty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/>
              <a:t>исследовательский;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/>
              <a:t>технологический;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/>
              <a:t>заключительный.</a:t>
            </a:r>
          </a:p>
          <a:p>
            <a:pPr marL="0" indent="0" algn="just">
              <a:buNone/>
            </a:pPr>
            <a:endParaRPr lang="ru-RU" sz="2800" dirty="0"/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5" b="89691" l="9653" r="89961">
                        <a14:foregroundMark x1="49421" y1="21649" x2="50579" y2="5155"/>
                        <a14:foregroundMark x1="50193" y1="7732" x2="64865" y2="9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92" y="3645024"/>
            <a:ext cx="428948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473"/>
            <a:ext cx="8633048" cy="142617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99"/>
                </a:solidFill>
              </a:rPr>
              <a:t>Алгоритм проектной </a:t>
            </a:r>
            <a:br>
              <a:rPr lang="ru-RU" sz="3600" b="1" dirty="0">
                <a:solidFill>
                  <a:srgbClr val="000099"/>
                </a:solidFill>
              </a:rPr>
            </a:br>
            <a:r>
              <a:rPr lang="ru-RU" sz="3600" b="1" dirty="0">
                <a:solidFill>
                  <a:srgbClr val="000099"/>
                </a:solidFill>
              </a:rPr>
              <a:t>деятельности педагога-психолога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b="1" dirty="0"/>
              <a:t>Исследовательский этап: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Поиск проблемы;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Выбор и обоснование темы проекта;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Анализ предстоящей деятельности;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Выбор диагностического инструментария;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Определение сроков проекта.</a:t>
            </a:r>
          </a:p>
          <a:p>
            <a:pPr marL="0" indent="0" algn="just">
              <a:buNone/>
            </a:pPr>
            <a:endParaRPr lang="ru-RU" sz="2800" dirty="0"/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3" b="90000" l="8647" r="89850">
                        <a14:foregroundMark x1="16917" y1="81333" x2="12782" y2="74000"/>
                        <a14:foregroundMark x1="15414" y1="80000" x2="8647" y2="8333"/>
                        <a14:foregroundMark x1="14662" y1="13667" x2="33083" y2="9333"/>
                        <a14:foregroundMark x1="32707" y1="13000" x2="40226" y2="15000"/>
                        <a14:foregroundMark x1="40226" y1="15667" x2="44361" y2="26667"/>
                        <a14:foregroundMark x1="41353" y1="31333" x2="42105" y2="35000"/>
                        <a14:foregroundMark x1="36090" y1="41667" x2="36090" y2="41667"/>
                        <a14:foregroundMark x1="30451" y1="43667" x2="30451" y2="43667"/>
                        <a14:foregroundMark x1="31955" y1="52667" x2="31955" y2="52667"/>
                        <a14:foregroundMark x1="33835" y1="59333" x2="33835" y2="59333"/>
                        <a14:foregroundMark x1="35338" y1="63000" x2="35338" y2="63000"/>
                        <a14:foregroundMark x1="33835" y1="68333" x2="33835" y2="68333"/>
                        <a14:foregroundMark x1="34586" y1="72000" x2="34586" y2="72000"/>
                        <a14:foregroundMark x1="38722" y1="77000" x2="38722" y2="77000"/>
                        <a14:foregroundMark x1="31955" y1="83667" x2="31955" y2="83667"/>
                        <a14:foregroundMark x1="31955" y1="81333" x2="31955" y2="81333"/>
                        <a14:foregroundMark x1="22932" y1="85333" x2="22932" y2="85333"/>
                        <a14:foregroundMark x1="18045" y1="82333" x2="18045" y2="82333"/>
                        <a14:foregroundMark x1="27068" y1="84333" x2="27068" y2="84333"/>
                        <a14:foregroundMark x1="12782" y1="16333" x2="12782" y2="16333"/>
                        <a14:foregroundMark x1="15414" y1="13000" x2="15414" y2="13000"/>
                        <a14:foregroundMark x1="14662" y1="39333" x2="14662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942" y="4505871"/>
            <a:ext cx="2085554" cy="235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473"/>
            <a:ext cx="8633048" cy="142617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99"/>
                </a:solidFill>
              </a:rPr>
              <a:t>Алгоритм проектной </a:t>
            </a:r>
            <a:br>
              <a:rPr lang="ru-RU" sz="3600" b="1" dirty="0">
                <a:solidFill>
                  <a:srgbClr val="000099"/>
                </a:solidFill>
              </a:rPr>
            </a:br>
            <a:r>
              <a:rPr lang="ru-RU" sz="3600" b="1" dirty="0">
                <a:solidFill>
                  <a:srgbClr val="000099"/>
                </a:solidFill>
              </a:rPr>
              <a:t>деятельности педагога-психолога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b="1" dirty="0"/>
              <a:t>Технологический этап: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Разработка и реализация программы проекта;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Выбор видов, форм, методов  и средств реализации цели;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Подготовка материально-технической базы;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Понимание и преодоление трудностей;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Корректировка проводимой работы.</a:t>
            </a:r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829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473"/>
            <a:ext cx="8633048" cy="142617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99"/>
                </a:solidFill>
              </a:rPr>
              <a:t>Алгоритм проектной </a:t>
            </a:r>
            <a:br>
              <a:rPr lang="ru-RU" sz="3600" b="1" dirty="0">
                <a:solidFill>
                  <a:srgbClr val="000099"/>
                </a:solidFill>
              </a:rPr>
            </a:br>
            <a:r>
              <a:rPr lang="ru-RU" sz="3600" b="1" dirty="0">
                <a:solidFill>
                  <a:srgbClr val="000099"/>
                </a:solidFill>
              </a:rPr>
              <a:t>деятельности педагога-психолога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b="1" dirty="0"/>
              <a:t>Заключительный этап:</a:t>
            </a:r>
          </a:p>
          <a:p>
            <a:pPr>
              <a:buNone/>
            </a:pPr>
            <a:endParaRPr lang="ru-RU" b="1" dirty="0"/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Выявление положительного опыта и проблемных моментов в разработке;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Подведение итогов.</a:t>
            </a:r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" b="89904" l="4545" r="888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876229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473"/>
            <a:ext cx="8633048" cy="142617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   </a:t>
            </a:r>
            <a:r>
              <a:rPr lang="ru-RU" dirty="0"/>
              <a:t> Структура и этапы проектной деятельности могут быть реализованы во всех направлениях (формах) деятельности  педагога-психолога: 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/>
              <a:t>консультирование, 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/>
              <a:t>диагностика, 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/>
              <a:t>коррекционная и развивающая работа, 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/>
              <a:t>психологическое просвещение </a:t>
            </a:r>
          </a:p>
          <a:p>
            <a:pPr marL="0" indent="0" algn="just">
              <a:buNone/>
            </a:pPr>
            <a:r>
              <a:rPr lang="ru-RU" b="1" dirty="0"/>
              <a:t>и профилактика.</a:t>
            </a:r>
            <a:endParaRPr lang="ru-RU" sz="2800" dirty="0"/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56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88640"/>
            <a:ext cx="7128792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>
                <a:solidFill>
                  <a:srgbClr val="122B96"/>
                </a:solidFill>
              </a:rPr>
              <a:t>«</a:t>
            </a:r>
            <a:r>
              <a:rPr lang="ru-RU" sz="3200" b="1" dirty="0" err="1" smtClean="0">
                <a:solidFill>
                  <a:srgbClr val="122B96"/>
                </a:solidFill>
              </a:rPr>
              <a:t>Лэпбук</a:t>
            </a:r>
            <a:r>
              <a:rPr lang="ru-RU" sz="3200" b="1" dirty="0" smtClean="0">
                <a:solidFill>
                  <a:srgbClr val="122B96"/>
                </a:solidFill>
              </a:rPr>
              <a:t> </a:t>
            </a:r>
            <a:r>
              <a:rPr lang="ru-RU" sz="3200" b="1" dirty="0">
                <a:solidFill>
                  <a:srgbClr val="122B96"/>
                </a:solidFill>
              </a:rPr>
              <a:t>как </a:t>
            </a:r>
            <a:r>
              <a:rPr lang="ru-RU" sz="3200" b="1" dirty="0" smtClean="0">
                <a:solidFill>
                  <a:srgbClr val="122B96"/>
                </a:solidFill>
              </a:rPr>
              <a:t>разновидность</a:t>
            </a:r>
          </a:p>
          <a:p>
            <a:pPr algn="ctr"/>
            <a:r>
              <a:rPr lang="ru-RU" sz="3200" b="1" dirty="0" smtClean="0">
                <a:solidFill>
                  <a:srgbClr val="122B96"/>
                </a:solidFill>
              </a:rPr>
              <a:t> </a:t>
            </a:r>
            <a:r>
              <a:rPr lang="ru-RU" sz="3200" b="1" dirty="0">
                <a:solidFill>
                  <a:srgbClr val="122B96"/>
                </a:solidFill>
              </a:rPr>
              <a:t>проектной деятельности </a:t>
            </a:r>
            <a:endParaRPr lang="ru-RU" sz="3200" b="1" dirty="0" smtClean="0">
              <a:solidFill>
                <a:srgbClr val="122B96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122B96"/>
                </a:solidFill>
              </a:rPr>
              <a:t>в </a:t>
            </a:r>
            <a:r>
              <a:rPr lang="ru-RU" sz="3200" b="1" dirty="0">
                <a:solidFill>
                  <a:srgbClr val="122B96"/>
                </a:solidFill>
              </a:rPr>
              <a:t>работе </a:t>
            </a:r>
            <a:r>
              <a:rPr lang="ru-RU" sz="3200" b="1" dirty="0" smtClean="0">
                <a:solidFill>
                  <a:srgbClr val="122B96"/>
                </a:solidFill>
              </a:rPr>
              <a:t>ДОУ»</a:t>
            </a:r>
            <a:endParaRPr lang="ru-RU" sz="3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122B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  <a:p>
            <a:pPr algn="ctr"/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509120"/>
            <a:ext cx="3384376" cy="17526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Устимец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А.В.,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педагог-психолог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ДОУ № 91  г. Липецка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3454946" cy="205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835696" cy="1673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028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0099"/>
                </a:solidFill>
                <a:cs typeface="Times New Roman" charset="0"/>
              </a:rPr>
              <a:t>Лэпбук</a:t>
            </a:r>
            <a:r>
              <a:rPr lang="ru-RU" b="1" dirty="0" smtClean="0">
                <a:solidFill>
                  <a:srgbClr val="000099"/>
                </a:solidFill>
                <a:cs typeface="Times New Roman" charset="0"/>
              </a:rPr>
              <a:t>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85740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360000" indent="449263" algn="just">
              <a:buNone/>
            </a:pPr>
            <a:r>
              <a:rPr lang="ru-RU" sz="2800" b="1" dirty="0" smtClean="0"/>
              <a:t>(</a:t>
            </a:r>
            <a:r>
              <a:rPr lang="ru-RU" sz="2800" b="1" dirty="0" err="1" smtClean="0"/>
              <a:t>lapbook</a:t>
            </a:r>
            <a:r>
              <a:rPr lang="ru-RU" sz="2800" b="1" dirty="0" smtClean="0"/>
              <a:t>) – в дословном переводе с английского языка означает «книга на коленях» (</a:t>
            </a:r>
            <a:r>
              <a:rPr lang="ru-RU" sz="2800" b="1" dirty="0" err="1" smtClean="0"/>
              <a:t>lap</a:t>
            </a:r>
            <a:r>
              <a:rPr lang="ru-RU" sz="2800" b="1" dirty="0" smtClean="0"/>
              <a:t> – колени, </a:t>
            </a:r>
            <a:r>
              <a:rPr lang="ru-RU" sz="2800" b="1" dirty="0" err="1" smtClean="0"/>
              <a:t>book</a:t>
            </a:r>
            <a:r>
              <a:rPr lang="ru-RU" sz="2800" b="1" dirty="0" smtClean="0"/>
              <a:t>- книга). </a:t>
            </a:r>
          </a:p>
          <a:p>
            <a:pPr marL="360000" indent="449263" algn="just">
              <a:buNone/>
            </a:pPr>
            <a:r>
              <a:rPr lang="ru-RU" sz="2800" b="1" dirty="0" smtClean="0"/>
              <a:t>Еще его называют книжка-раскладушка. </a:t>
            </a:r>
            <a:r>
              <a:rPr lang="ru-RU" sz="2800" b="1" dirty="0" smtClean="0">
                <a:latin typeface="Times New Roman" charset="0"/>
                <a:cs typeface="Times New Roman" charset="0"/>
              </a:rPr>
              <a:t>  </a:t>
            </a:r>
            <a:endParaRPr lang="ru-RU" sz="2800" dirty="0"/>
          </a:p>
        </p:txBody>
      </p:sp>
      <p:pic>
        <p:nvPicPr>
          <p:cNvPr id="4" name="Picture 2" descr="C:\Users\Админ\Desktop\фото к ГПС ноябрь 2018\IMG_20181115_090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2391383" cy="3356992"/>
          </a:xfrm>
          <a:prstGeom prst="rect">
            <a:avLst/>
          </a:prstGeom>
          <a:noFill/>
        </p:spPr>
      </p:pic>
      <p:pic>
        <p:nvPicPr>
          <p:cNvPr id="5" name="Picture 4" descr="C:\Users\Админ\Desktop\фото к ГПС ноябрь 2018\IMG_20181115_090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29000"/>
            <a:ext cx="1928813" cy="3429000"/>
          </a:xfrm>
          <a:prstGeom prst="rect">
            <a:avLst/>
          </a:prstGeom>
          <a:noFill/>
        </p:spPr>
      </p:pic>
      <p:pic>
        <p:nvPicPr>
          <p:cNvPr id="6" name="Picture 3" descr="C:\Users\Админ\Desktop\фото к ГПС ноябрь 2018\IMG_20181115_0909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62576"/>
            <a:ext cx="3923928" cy="3495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73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err="1" smtClean="0">
                <a:solidFill>
                  <a:srgbClr val="000099"/>
                </a:solidFill>
              </a:rPr>
              <a:t>Лэпбук</a:t>
            </a:r>
            <a:r>
              <a:rPr lang="ru-RU" sz="4000" b="1" dirty="0" smtClean="0">
                <a:solidFill>
                  <a:srgbClr val="000099"/>
                </a:solidFill>
              </a:rPr>
              <a:t> (</a:t>
            </a:r>
            <a:r>
              <a:rPr lang="ru-RU" sz="4000" b="1" dirty="0" err="1" smtClean="0">
                <a:solidFill>
                  <a:srgbClr val="000099"/>
                </a:solidFill>
              </a:rPr>
              <a:t>lapbook</a:t>
            </a:r>
            <a:r>
              <a:rPr lang="ru-RU" sz="4000" b="1" dirty="0" smtClean="0">
                <a:solidFill>
                  <a:srgbClr val="000099"/>
                </a:solidFill>
              </a:rPr>
              <a:t>) </a:t>
            </a:r>
            <a:endParaRPr lang="ru-RU" sz="40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916832"/>
            <a:ext cx="8856984" cy="482453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400" b="1" dirty="0" smtClean="0"/>
              <a:t>это самодельная бумажная книжечка с кармашками, дверками, окошками, подвижными деталями, которые ребенок может доставать, перекладывать, складывать.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/>
              <a:t>в ней находится информация в виде рисунков, небольших текстов, схем и т.п. в любой форме по какой-либо теме.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C:\Users\Админ\Desktop\фото к ГПС ноябрь 2018\IMG_20181115_094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84305"/>
            <a:ext cx="2887488" cy="277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Админ\Desktop\фото к ГПС ноябрь 2018\IMG_20181115_094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24524"/>
            <a:ext cx="2987824" cy="2933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2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88640"/>
            <a:ext cx="7128792" cy="52014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lvl="0" algn="ctr"/>
            <a:r>
              <a:rPr lang="ru-RU" sz="2800" b="1" dirty="0" smtClean="0">
                <a:solidFill>
                  <a:srgbClr val="122B96"/>
                </a:solidFill>
                <a:cs typeface="Aharoni" pitchFamily="2" charset="-79"/>
              </a:rPr>
              <a:t>«</a:t>
            </a:r>
            <a:r>
              <a:rPr lang="ru-RU" sz="2800" b="1" dirty="0">
                <a:solidFill>
                  <a:srgbClr val="122B96"/>
                </a:solidFill>
              </a:rPr>
              <a:t>Роль психологической службы образовательного </a:t>
            </a:r>
            <a:r>
              <a:rPr lang="ru-RU" sz="2800" b="1" dirty="0" smtClean="0">
                <a:solidFill>
                  <a:srgbClr val="122B96"/>
                </a:solidFill>
              </a:rPr>
              <a:t>учреждения </a:t>
            </a:r>
          </a:p>
          <a:p>
            <a:pPr lvl="0" algn="ctr"/>
            <a:r>
              <a:rPr lang="ru-RU" sz="2800" b="1" dirty="0" smtClean="0">
                <a:solidFill>
                  <a:srgbClr val="122B96"/>
                </a:solidFill>
              </a:rPr>
              <a:t>в </a:t>
            </a:r>
            <a:r>
              <a:rPr lang="ru-RU" sz="2800" b="1" dirty="0">
                <a:solidFill>
                  <a:srgbClr val="122B96"/>
                </a:solidFill>
              </a:rPr>
              <a:t>формировании предпосылок функциональной грамотности у детей дошкольного возраста</a:t>
            </a:r>
            <a:r>
              <a:rPr lang="ru-RU" sz="2800" b="1" dirty="0" smtClean="0">
                <a:solidFill>
                  <a:srgbClr val="122B96"/>
                </a:solidFill>
              </a:rPr>
              <a:t>» </a:t>
            </a:r>
            <a:endParaRPr lang="ru-RU" sz="2800" b="1" dirty="0">
              <a:solidFill>
                <a:srgbClr val="122B96"/>
              </a:solidFill>
            </a:endParaRPr>
          </a:p>
          <a:p>
            <a:pPr algn="ctr"/>
            <a:endParaRPr lang="ru-RU" sz="3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  <a:p>
            <a:pPr algn="ctr"/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661660"/>
            <a:ext cx="3744416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Скрипник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С.В.,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онсультант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отдела дошкольного образования ДО администрации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г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. Липецка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3454946" cy="205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835696" cy="1673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3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473"/>
            <a:ext cx="8633048" cy="1426170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0099"/>
                </a:solidFill>
                <a:cs typeface="Times New Roman" charset="0"/>
              </a:rPr>
              <a:t>Лэпбук</a:t>
            </a:r>
            <a:r>
              <a:rPr lang="ru-RU" b="1" dirty="0">
                <a:solidFill>
                  <a:srgbClr val="000099"/>
                </a:solidFill>
                <a:cs typeface="Times New Roman" charset="0"/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dirty="0"/>
              <a:t> При этом </a:t>
            </a:r>
            <a:r>
              <a:rPr lang="ru-RU" dirty="0" err="1"/>
              <a:t>лэпбук</a:t>
            </a:r>
            <a:r>
              <a:rPr lang="ru-RU" dirty="0"/>
              <a:t> - это не просто поделка.  </a:t>
            </a:r>
          </a:p>
          <a:p>
            <a:pPr algn="just"/>
            <a:r>
              <a:rPr lang="ru-RU" dirty="0"/>
              <a:t>Это заключительный этап самостоятельной исследовательской работы, которую автор проделал в ходе изучения данной темы. </a:t>
            </a:r>
          </a:p>
          <a:p>
            <a:pPr algn="just"/>
            <a:r>
              <a:rPr lang="ru-RU" dirty="0"/>
              <a:t>Чтобы наполнить эту папку, нужно будет выполнить задания, провести наблюдения, изучить представленный материал. </a:t>
            </a:r>
          </a:p>
          <a:p>
            <a:pPr algn="just"/>
            <a:r>
              <a:rPr lang="ru-RU" dirty="0"/>
              <a:t>Использование </a:t>
            </a:r>
            <a:r>
              <a:rPr lang="ru-RU" dirty="0" err="1"/>
              <a:t>лэпбука</a:t>
            </a:r>
            <a:r>
              <a:rPr lang="ru-RU" dirty="0"/>
              <a:t> поможет закрепить и систематизировать изученный материал, а рассматривание папки в дальнейшем позволит быстро освежить в памяти воспитанников пройденные темы.</a:t>
            </a:r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54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2062B-CDD9-544B-B0C2-5B67089B83FF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62068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22B96"/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2800" b="1" dirty="0" err="1">
                <a:solidFill>
                  <a:srgbClr val="122B96"/>
                </a:solidFill>
                <a:latin typeface="Arial" pitchFamily="34" charset="0"/>
                <a:cs typeface="Arial" pitchFamily="34" charset="0"/>
              </a:rPr>
              <a:t>лэпбука</a:t>
            </a:r>
            <a:r>
              <a:rPr lang="ru-RU" sz="2800" b="1" dirty="0">
                <a:solidFill>
                  <a:srgbClr val="122B96"/>
                </a:solidFill>
                <a:latin typeface="Arial" pitchFamily="34" charset="0"/>
                <a:cs typeface="Arial" pitchFamily="34" charset="0"/>
              </a:rPr>
              <a:t> содержит все этапы проекта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1600" y="1992834"/>
            <a:ext cx="3456384" cy="4516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r>
              <a:rPr lang="ru-RU" sz="3600" dirty="0" err="1" smtClean="0"/>
              <a:t>Лэпбук</a:t>
            </a:r>
            <a:r>
              <a:rPr lang="ru-RU" sz="3600" dirty="0" smtClean="0"/>
              <a:t> </a:t>
            </a:r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Выбор темы</a:t>
            </a:r>
          </a:p>
          <a:p>
            <a:pPr algn="ctr"/>
            <a:r>
              <a:rPr lang="ru-RU" sz="2400" dirty="0" smtClean="0"/>
              <a:t>Составление плана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 </a:t>
            </a:r>
            <a:r>
              <a:rPr lang="ru-RU" sz="2400" dirty="0" smtClean="0"/>
              <a:t>Создание макета и оформление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Презентация, использование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74946" y="1961406"/>
            <a:ext cx="3369524" cy="4516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Проект</a:t>
            </a:r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sz="2400" dirty="0" smtClean="0"/>
              <a:t>Исследовательский.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Технологический.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Заключительный. </a:t>
            </a:r>
          </a:p>
          <a:p>
            <a:pPr algn="ctr"/>
            <a:endParaRPr lang="ru-RU" sz="3600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4442836" y="33871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427984" y="44682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417685" y="54452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59996" y="6599684"/>
            <a:ext cx="2483768" cy="2583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1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0099"/>
                </a:solidFill>
              </a:rPr>
              <a:t>Лэпбук</a:t>
            </a:r>
            <a:r>
              <a:rPr lang="ru-RU" b="1" dirty="0" smtClean="0">
                <a:solidFill>
                  <a:srgbClr val="000099"/>
                </a:solidFill>
              </a:rPr>
              <a:t> </a:t>
            </a:r>
            <a:r>
              <a:rPr lang="ru-RU" b="1" i="1" dirty="0" smtClean="0">
                <a:solidFill>
                  <a:srgbClr val="000099"/>
                </a:solidFill>
              </a:rPr>
              <a:t>«В мире эмоций»</a:t>
            </a:r>
            <a:r>
              <a:rPr lang="ru-RU" b="1" dirty="0" smtClean="0">
                <a:solidFill>
                  <a:srgbClr val="000099"/>
                </a:solidFill>
              </a:rPr>
              <a:t> 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3" y="1916832"/>
            <a:ext cx="4279576" cy="468052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предназначен для: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развития </a:t>
            </a:r>
            <a:r>
              <a:rPr lang="ru-RU" sz="2400" b="1" dirty="0" smtClean="0"/>
              <a:t>эмоциональной сферы детей</a:t>
            </a:r>
            <a:r>
              <a:rPr lang="ru-RU" sz="2400" dirty="0" smtClean="0"/>
              <a:t>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развития внимания, памяти, речи,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расширения словарного запаса,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формирования умения понимать </a:t>
            </a:r>
            <a:r>
              <a:rPr lang="ru-RU" sz="2400" b="1" dirty="0" smtClean="0"/>
              <a:t>эмоции по ситуации</a:t>
            </a:r>
            <a:r>
              <a:rPr lang="ru-RU" sz="2400" dirty="0" smtClean="0"/>
              <a:t>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показывать и подбирать выражения лица с заданной эмоцией.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089" y="2420888"/>
            <a:ext cx="4684911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6528569" y="6599684"/>
            <a:ext cx="2483768" cy="2583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/>
            </a:r>
            <a:br>
              <a:rPr lang="ru-RU" sz="3200" b="1" dirty="0" smtClean="0">
                <a:solidFill>
                  <a:srgbClr val="000099"/>
                </a:solidFill>
              </a:rPr>
            </a:br>
            <a:r>
              <a:rPr lang="ru-RU" sz="3100" b="1" dirty="0" smtClean="0">
                <a:solidFill>
                  <a:srgbClr val="000099"/>
                </a:solidFill>
              </a:rPr>
              <a:t>Содержит </a:t>
            </a:r>
            <a:r>
              <a:rPr lang="ru-RU" sz="3100" b="1" dirty="0">
                <a:solidFill>
                  <a:srgbClr val="000099"/>
                </a:solidFill>
              </a:rPr>
              <a:t>12 многофункциональных игр с большим количеством </a:t>
            </a:r>
            <a:r>
              <a:rPr lang="ru-RU" sz="3100" b="1" dirty="0" smtClean="0">
                <a:solidFill>
                  <a:srgbClr val="000099"/>
                </a:solidFill>
              </a:rPr>
              <a:t>вариаций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244456"/>
            <a:ext cx="8928992" cy="561354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20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7896" y="1081665"/>
            <a:ext cx="4038600" cy="2962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3" y="1031162"/>
            <a:ext cx="4038600" cy="2992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81149"/>
            <a:ext cx="4038600" cy="2976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551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/>
            </a:r>
            <a:br>
              <a:rPr lang="ru-RU" sz="3200" b="1" dirty="0" smtClean="0">
                <a:solidFill>
                  <a:srgbClr val="000099"/>
                </a:solidFill>
              </a:rPr>
            </a:br>
            <a:r>
              <a:rPr lang="ru-RU" sz="3600" b="1" dirty="0" err="1">
                <a:solidFill>
                  <a:srgbClr val="000099"/>
                </a:solidFill>
              </a:rPr>
              <a:t>Лэпбук</a:t>
            </a:r>
            <a:r>
              <a:rPr lang="ru-RU" sz="3600" b="1" dirty="0">
                <a:solidFill>
                  <a:srgbClr val="000099"/>
                </a:solidFill>
              </a:rPr>
              <a:t> </a:t>
            </a:r>
            <a:r>
              <a:rPr lang="ru-RU" sz="3600" b="1" i="1" dirty="0">
                <a:solidFill>
                  <a:srgbClr val="000099"/>
                </a:solidFill>
              </a:rPr>
              <a:t>«В мире эмоций»</a:t>
            </a:r>
            <a:r>
              <a:rPr lang="ru-RU" sz="3600" b="1" dirty="0">
                <a:solidFill>
                  <a:srgbClr val="000099"/>
                </a:solidFill>
              </a:rPr>
              <a:t> 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060847"/>
            <a:ext cx="3456384" cy="4540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75" y="2852936"/>
            <a:ext cx="5180725" cy="3857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4675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51845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/>
            <a:endParaRPr lang="ru-RU" dirty="0"/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364953" cy="131645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51720" y="662202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0099"/>
                </a:solidFill>
              </a:rPr>
              <a:t>Лэпбук</a:t>
            </a:r>
            <a:r>
              <a:rPr lang="ru-RU" sz="3200" b="1" dirty="0">
                <a:solidFill>
                  <a:srgbClr val="000099"/>
                </a:solidFill>
              </a:rPr>
              <a:t> </a:t>
            </a:r>
            <a:r>
              <a:rPr lang="ru-RU" sz="3200" b="1" i="1" dirty="0">
                <a:solidFill>
                  <a:srgbClr val="000099"/>
                </a:solidFill>
              </a:rPr>
              <a:t>«В мире эмоций»</a:t>
            </a:r>
            <a:r>
              <a:rPr lang="ru-RU" sz="3200" b="1" dirty="0">
                <a:solidFill>
                  <a:srgbClr val="000099"/>
                </a:solidFill>
              </a:rPr>
              <a:t> </a:t>
            </a:r>
            <a:endParaRPr lang="ru-RU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5110"/>
            <a:ext cx="269979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29" y="1683806"/>
            <a:ext cx="4908037" cy="2373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29" y="4220612"/>
            <a:ext cx="5004048" cy="2356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772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974"/>
            <a:ext cx="1364953" cy="131645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51720" y="662202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0099"/>
                </a:solidFill>
              </a:rPr>
              <a:t>Лэпбук</a:t>
            </a:r>
            <a:r>
              <a:rPr lang="ru-RU" sz="3200" b="1" dirty="0">
                <a:solidFill>
                  <a:srgbClr val="000099"/>
                </a:solidFill>
              </a:rPr>
              <a:t> </a:t>
            </a:r>
            <a:r>
              <a:rPr lang="ru-RU" sz="3200" b="1" i="1" dirty="0">
                <a:solidFill>
                  <a:srgbClr val="000099"/>
                </a:solidFill>
              </a:rPr>
              <a:t>«В мире эмоций»</a:t>
            </a:r>
            <a:r>
              <a:rPr lang="ru-RU" sz="3200" b="1" dirty="0">
                <a:solidFill>
                  <a:srgbClr val="000099"/>
                </a:solidFill>
              </a:rPr>
              <a:t> </a:t>
            </a:r>
            <a:endParaRPr lang="ru-RU" sz="32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/>
          </p:nvPr>
        </p:nvGraphicFramePr>
        <p:xfrm>
          <a:off x="0" y="1340768"/>
          <a:ext cx="9144000" cy="5511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Овал 12"/>
          <p:cNvSpPr/>
          <p:nvPr/>
        </p:nvSpPr>
        <p:spPr>
          <a:xfrm>
            <a:off x="3563888" y="3645024"/>
            <a:ext cx="244827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E3F4D2"/>
                </a:solidFill>
                <a:ea typeface="Arial" charset="0"/>
                <a:cs typeface="Calibri" charset="0"/>
              </a:rPr>
              <a:t>Лэпбук</a:t>
            </a:r>
            <a:endParaRPr lang="ru-RU" sz="2000" b="1" dirty="0" smtClean="0">
              <a:solidFill>
                <a:srgbClr val="E3F4D2"/>
              </a:solidFill>
              <a:ea typeface="Arial" charset="0"/>
              <a:cs typeface="Calibri" charset="0"/>
            </a:endParaRPr>
          </a:p>
          <a:p>
            <a:pPr algn="ctr"/>
            <a:r>
              <a:rPr lang="ru-RU" sz="2000" b="1" dirty="0" smtClean="0">
                <a:solidFill>
                  <a:srgbClr val="E3F4D2"/>
                </a:solidFill>
                <a:ea typeface="Arial" charset="0"/>
                <a:cs typeface="Calibri" charset="0"/>
              </a:rPr>
              <a:t>«В мире эмоций»</a:t>
            </a:r>
            <a:endParaRPr lang="ru-RU" sz="2000" b="1" dirty="0">
              <a:solidFill>
                <a:srgbClr val="E3F4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88640"/>
            <a:ext cx="7128792" cy="6124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endParaRPr lang="ru-RU" sz="2800" b="1" dirty="0" smtClean="0">
              <a:solidFill>
                <a:srgbClr val="122B96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122B96"/>
                </a:solidFill>
              </a:rPr>
              <a:t>«</a:t>
            </a:r>
            <a:r>
              <a:rPr lang="ru-RU" sz="2800" b="1" dirty="0">
                <a:solidFill>
                  <a:srgbClr val="122B96"/>
                </a:solidFill>
              </a:rPr>
              <a:t>Уголок психологической разгрузки» </a:t>
            </a:r>
            <a:endParaRPr lang="ru-RU" sz="2800" b="1" dirty="0" smtClean="0">
              <a:solidFill>
                <a:srgbClr val="122B96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122B96"/>
                </a:solidFill>
              </a:rPr>
              <a:t>как </a:t>
            </a:r>
            <a:r>
              <a:rPr lang="ru-RU" sz="2800" b="1" dirty="0">
                <a:solidFill>
                  <a:srgbClr val="122B96"/>
                </a:solidFill>
              </a:rPr>
              <a:t>продукт проектной деятельности </a:t>
            </a:r>
            <a:endParaRPr lang="ru-RU" sz="2800" b="1" dirty="0" smtClean="0">
              <a:solidFill>
                <a:srgbClr val="122B96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122B96"/>
                </a:solidFill>
              </a:rPr>
              <a:t>по </a:t>
            </a:r>
            <a:r>
              <a:rPr lang="ru-RU" sz="2800" b="1" dirty="0">
                <a:solidFill>
                  <a:srgbClr val="122B96"/>
                </a:solidFill>
              </a:rPr>
              <a:t>созданию условий для сохранения психоэмоционального </a:t>
            </a:r>
            <a:endParaRPr lang="ru-RU" sz="2800" b="1" dirty="0" smtClean="0">
              <a:solidFill>
                <a:srgbClr val="122B96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122B96"/>
                </a:solidFill>
              </a:rPr>
              <a:t>здоровья воспитанников» </a:t>
            </a:r>
            <a:endParaRPr lang="ru-RU" sz="2800" b="1" dirty="0" smtClean="0">
              <a:solidFill>
                <a:srgbClr val="122B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r>
              <a:rPr lang="ru-RU" sz="3200" b="1" i="1" dirty="0">
                <a:solidFill>
                  <a:srgbClr val="122B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3200" b="1" i="1" dirty="0">
                <a:solidFill>
                  <a:srgbClr val="122B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3200" b="1" i="1" dirty="0" smtClean="0">
              <a:solidFill>
                <a:srgbClr val="122B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endParaRPr lang="ru-RU" sz="3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  <a:p>
            <a:pPr algn="ctr"/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653136"/>
            <a:ext cx="3384376" cy="17526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Стрелкова Т.С.,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педагог-психолог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ДОУ № 91  г. Липецка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835696" cy="1673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71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3448" y="3473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38A8"/>
                </a:solidFill>
              </a:rPr>
              <a:t>Необходимость разработки </a:t>
            </a:r>
            <a:r>
              <a:rPr lang="ru-RU" sz="3600" dirty="0" smtClean="0">
                <a:solidFill>
                  <a:srgbClr val="0038A8"/>
                </a:solidFill>
              </a:rPr>
              <a:t/>
            </a:r>
            <a:br>
              <a:rPr lang="ru-RU" sz="3600" dirty="0" smtClean="0">
                <a:solidFill>
                  <a:srgbClr val="0038A8"/>
                </a:solidFill>
              </a:rPr>
            </a:br>
            <a:r>
              <a:rPr lang="ru-RU" sz="3600" dirty="0" smtClean="0">
                <a:solidFill>
                  <a:srgbClr val="0038A8"/>
                </a:solidFill>
              </a:rPr>
              <a:t>и </a:t>
            </a:r>
            <a:r>
              <a:rPr lang="ru-RU" sz="3600" dirty="0">
                <a:solidFill>
                  <a:srgbClr val="0038A8"/>
                </a:solidFill>
              </a:rPr>
              <a:t>реализации проекта </a:t>
            </a:r>
            <a:r>
              <a:rPr lang="ru-RU" sz="3600" dirty="0" smtClean="0">
                <a:solidFill>
                  <a:srgbClr val="0038A8"/>
                </a:solidFill>
              </a:rPr>
              <a:t/>
            </a:r>
            <a:br>
              <a:rPr lang="ru-RU" sz="3600" dirty="0" smtClean="0">
                <a:solidFill>
                  <a:srgbClr val="0038A8"/>
                </a:solidFill>
              </a:rPr>
            </a:br>
            <a:r>
              <a:rPr lang="ru-RU" sz="3600" b="1" dirty="0" smtClean="0">
                <a:solidFill>
                  <a:srgbClr val="0038A8"/>
                </a:solidFill>
              </a:rPr>
              <a:t>«</a:t>
            </a:r>
            <a:r>
              <a:rPr lang="ru-RU" sz="3600" b="1" dirty="0">
                <a:solidFill>
                  <a:srgbClr val="0038A8"/>
                </a:solidFill>
              </a:rPr>
              <a:t>Уголок психологической разгрузки» </a:t>
            </a:r>
            <a:endParaRPr lang="ru-RU" dirty="0">
              <a:solidFill>
                <a:srgbClr val="0038A8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b="1" dirty="0"/>
              <a:t> </a:t>
            </a:r>
            <a:r>
              <a:rPr lang="ru-RU" sz="2400" dirty="0" smtClean="0"/>
              <a:t>  </a:t>
            </a:r>
            <a:r>
              <a:rPr lang="ru-RU" sz="2400" b="1" i="1" dirty="0"/>
              <a:t> </a:t>
            </a:r>
            <a:r>
              <a:rPr lang="ru-RU" sz="2400" b="1" dirty="0"/>
              <a:t>В процессе психодиагностических исследований было выявлено, что:  </a:t>
            </a:r>
          </a:p>
          <a:p>
            <a:pPr algn="just"/>
            <a:r>
              <a:rPr lang="ru-RU" sz="2400" b="1" dirty="0"/>
              <a:t>признаки высокой тревожности  проявляют  от 12 до 30% детей; </a:t>
            </a:r>
          </a:p>
          <a:p>
            <a:pPr algn="just"/>
            <a:r>
              <a:rPr lang="ru-RU" sz="2400" b="1" dirty="0"/>
              <a:t>детей легко возбудимых и  отвлекаемых – 30%;</a:t>
            </a:r>
          </a:p>
          <a:p>
            <a:pPr algn="just"/>
            <a:r>
              <a:rPr lang="ru-RU" sz="2400" b="1" dirty="0"/>
              <a:t>недоверчивое отношение к окружающим, неуверенность в себе испытывают 12% детей;</a:t>
            </a:r>
          </a:p>
          <a:p>
            <a:pPr algn="just"/>
            <a:r>
              <a:rPr lang="ru-RU" sz="2400" b="1" dirty="0"/>
              <a:t>незрелое решение ситуации взаимодействия со сверстниками  (попытка свою ошибку свалить на другого, проявление агрессии) показали  38% воспитанников;</a:t>
            </a:r>
          </a:p>
          <a:p>
            <a:pPr algn="just"/>
            <a:r>
              <a:rPr lang="ru-RU" sz="2400" b="1" dirty="0"/>
              <a:t>низкий уровень адаптации  был выявлен у 11% детей. </a:t>
            </a:r>
            <a:endParaRPr lang="ru-RU" dirty="0"/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14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122B96"/>
                </a:solidFill>
                <a:cs typeface="Times New Roman" pitchFamily="18" charset="0"/>
              </a:rPr>
              <a:t>«Уголок психологической разгрузки» </a:t>
            </a:r>
            <a:br>
              <a:rPr lang="ru-RU" sz="2800" b="1" dirty="0" smtClean="0">
                <a:solidFill>
                  <a:srgbClr val="122B96"/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22B96"/>
                </a:solidFill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122B96"/>
                </a:solidFill>
                <a:cs typeface="Times New Roman" pitchFamily="18" charset="0"/>
              </a:rPr>
              <a:t>группе</a:t>
            </a:r>
            <a:endParaRPr lang="ru-RU" sz="2800" b="1" dirty="0">
              <a:solidFill>
                <a:srgbClr val="122B9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340768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- это </a:t>
            </a:r>
            <a:r>
              <a:rPr lang="ru-RU" b="1" dirty="0"/>
              <a:t>место, где ребёнок ощущает себя в полной безопасности, здесь он может побыть наедине с собой, успокоиться и расслабиться, поиграть с любимым предметом или игрушкой, рассмотреть интересную книгу или просто помечтать. </a:t>
            </a:r>
          </a:p>
        </p:txBody>
      </p:sp>
      <p:pic>
        <p:nvPicPr>
          <p:cNvPr id="8" name="Picture 2" descr="C:\Users\Админ\Desktop\фото к ГПС ноябрь 2018\IMG_20181115_093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072" y="3110497"/>
            <a:ext cx="2952328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Админ\Desktop\фото к ГПС ноябрь 2018\IMG_20181115_094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4776"/>
            <a:ext cx="3419872" cy="5503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43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505096"/>
            <a:ext cx="9036496" cy="5352904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i="1" dirty="0" smtClean="0"/>
              <a:t>  </a:t>
            </a:r>
          </a:p>
          <a:p>
            <a:pPr marL="0" indent="0" algn="just">
              <a:buNone/>
            </a:pPr>
            <a:r>
              <a:rPr lang="ru-RU" sz="2600" b="1" i="1" dirty="0"/>
              <a:t> </a:t>
            </a:r>
            <a:r>
              <a:rPr lang="ru-RU" sz="2600" b="1" i="1" dirty="0" smtClean="0"/>
              <a:t> Функциональная </a:t>
            </a:r>
            <a:r>
              <a:rPr lang="ru-RU" sz="2600" b="1" i="1" dirty="0"/>
              <a:t>грамотность </a:t>
            </a:r>
            <a:r>
              <a:rPr lang="ru-RU" sz="2600" i="1" dirty="0"/>
              <a:t>— способность </a:t>
            </a:r>
            <a:r>
              <a:rPr lang="ru-RU" sz="2600" i="1" dirty="0" smtClean="0"/>
              <a:t>человека</a:t>
            </a:r>
            <a:r>
              <a:rPr lang="ru-RU" sz="2600" dirty="0"/>
              <a:t> </a:t>
            </a:r>
            <a:r>
              <a:rPr lang="ru-RU" sz="2600" i="1" dirty="0" smtClean="0"/>
              <a:t>использовать </a:t>
            </a:r>
            <a:r>
              <a:rPr lang="ru-RU" sz="2600" i="1" dirty="0"/>
              <a:t>приобретаемые в течение жизни знания для </a:t>
            </a:r>
            <a:r>
              <a:rPr lang="ru-RU" sz="2600" i="1" dirty="0" smtClean="0"/>
              <a:t>решения</a:t>
            </a:r>
            <a:r>
              <a:rPr lang="ru-RU" sz="2600" dirty="0"/>
              <a:t> </a:t>
            </a:r>
            <a:r>
              <a:rPr lang="ru-RU" sz="2600" i="1" dirty="0" smtClean="0"/>
              <a:t>широкого </a:t>
            </a:r>
            <a:r>
              <a:rPr lang="ru-RU" sz="2600" i="1" dirty="0"/>
              <a:t>диапазона жизненных задач в различных </a:t>
            </a:r>
            <a:r>
              <a:rPr lang="ru-RU" sz="2600" i="1" dirty="0" smtClean="0"/>
              <a:t>сферах</a:t>
            </a:r>
            <a:r>
              <a:rPr lang="ru-RU" sz="2600" dirty="0"/>
              <a:t> </a:t>
            </a:r>
            <a:r>
              <a:rPr lang="ru-RU" sz="2600" i="1" dirty="0" smtClean="0"/>
              <a:t>человеческой </a:t>
            </a:r>
            <a:r>
              <a:rPr lang="ru-RU" sz="2600" i="1" dirty="0"/>
              <a:t>деятельности, общения </a:t>
            </a:r>
            <a:r>
              <a:rPr lang="ru-RU" sz="2600" i="1" dirty="0" smtClean="0"/>
              <a:t>и социальных </a:t>
            </a:r>
            <a:r>
              <a:rPr lang="ru-RU" sz="2600" i="1" dirty="0"/>
              <a:t>отношений.</a:t>
            </a:r>
            <a:endParaRPr lang="ru-RU" sz="2600" dirty="0"/>
          </a:p>
          <a:p>
            <a:pPr marL="0" indent="0" algn="r">
              <a:buNone/>
            </a:pPr>
            <a:r>
              <a:rPr lang="ru-RU" sz="2600" b="1" i="1" dirty="0"/>
              <a:t>А. А. </a:t>
            </a:r>
            <a:r>
              <a:rPr lang="ru-RU" sz="2600" b="1" i="1" dirty="0" smtClean="0"/>
              <a:t>Леонтьев</a:t>
            </a:r>
          </a:p>
          <a:p>
            <a:pPr marL="0" indent="0" algn="just">
              <a:buNone/>
            </a:pPr>
            <a:r>
              <a:rPr lang="ru-RU" sz="2600" b="1" i="1" dirty="0" smtClean="0"/>
              <a:t>  Функциональная </a:t>
            </a:r>
            <a:r>
              <a:rPr lang="ru-RU" sz="2600" b="1" i="1" dirty="0"/>
              <a:t>грамотность </a:t>
            </a:r>
            <a:r>
              <a:rPr lang="ru-RU" sz="2600" i="1" dirty="0"/>
              <a:t>– уровень знаний, умений и навыков, обеспечивающих нормальное функционирование личности в системе социальных отношений, который считается минимально необходимым для осуществления жизнедеятельности личности в конкретной культурной среде.</a:t>
            </a:r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364953" cy="1316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7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3448" y="3473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122B96"/>
                </a:solidFill>
                <a:cs typeface="Times New Roman" pitchFamily="18" charset="0"/>
              </a:rPr>
              <a:t>Цель </a:t>
            </a:r>
            <a:br>
              <a:rPr lang="ru-RU" sz="3600" b="1" dirty="0">
                <a:solidFill>
                  <a:srgbClr val="122B96"/>
                </a:solidFill>
                <a:cs typeface="Times New Roman" pitchFamily="18" charset="0"/>
              </a:rPr>
            </a:br>
            <a:r>
              <a:rPr lang="ru-RU" sz="3600" b="1" dirty="0">
                <a:solidFill>
                  <a:srgbClr val="122B96"/>
                </a:solidFill>
                <a:cs typeface="Times New Roman" pitchFamily="18" charset="0"/>
              </a:rPr>
              <a:t>«Уголка психологической разгрузки» </a:t>
            </a:r>
            <a:r>
              <a:rPr lang="ru-RU" sz="3600" b="1" dirty="0" smtClean="0">
                <a:solidFill>
                  <a:srgbClr val="122B96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122B96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122B96"/>
                </a:solidFill>
                <a:cs typeface="Times New Roman" pitchFamily="18" charset="0"/>
              </a:rPr>
              <a:t>в </a:t>
            </a:r>
            <a:r>
              <a:rPr lang="ru-RU" sz="3600" b="1" dirty="0">
                <a:solidFill>
                  <a:srgbClr val="122B96"/>
                </a:solidFill>
                <a:cs typeface="Times New Roman" pitchFamily="18" charset="0"/>
              </a:rPr>
              <a:t>группе</a:t>
            </a:r>
            <a:endParaRPr lang="ru-RU" dirty="0">
              <a:solidFill>
                <a:srgbClr val="122B96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1800" dirty="0"/>
              <a:t> </a:t>
            </a:r>
            <a:r>
              <a:rPr lang="ru-RU" sz="1800" b="1" dirty="0"/>
              <a:t> </a:t>
            </a:r>
            <a:r>
              <a:rPr lang="ru-RU" sz="1800" dirty="0" smtClean="0"/>
              <a:t>  </a:t>
            </a:r>
            <a:r>
              <a:rPr lang="ru-RU" sz="1800" b="1" i="1" dirty="0"/>
              <a:t> </a:t>
            </a:r>
            <a:r>
              <a:rPr lang="ru-RU" sz="1800" b="1" dirty="0"/>
              <a:t> создание условий для формирования эмоционального благополучия детей, атмосферы психологического комфорта  (для отдыха, уединения детей, релаксации и самостоятельных игр в течение дня, необходимых для выражения переживаемых детьми стрессовых ситуаций), обстановки для проявления творческой активности (дети могут не только побыть наедине с собой, но и почитать, порисовать и т.д.).</a:t>
            </a:r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  <p:pic>
        <p:nvPicPr>
          <p:cNvPr id="6" name="Picture 1" descr="C:\Users\Админ\Desktop\фото к ГПС ноябрь 2018\IMG_20181115_093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57922"/>
            <a:ext cx="2627784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Users\ДОУ-89\Desktop\Уголок объединения\IMG_28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942" y="3138511"/>
            <a:ext cx="2747442" cy="3663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14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473"/>
            <a:ext cx="8633048" cy="142617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122B96"/>
                </a:solidFill>
              </a:rPr>
              <a:t>Требования</a:t>
            </a:r>
            <a:r>
              <a:rPr lang="ru-RU" sz="3600" b="1" dirty="0">
                <a:solidFill>
                  <a:srgbClr val="122B96"/>
                </a:solidFill>
                <a:cs typeface="Times New Roman" pitchFamily="18" charset="0"/>
              </a:rPr>
              <a:t> к материалам </a:t>
            </a:r>
            <a:r>
              <a:rPr lang="ru-RU" sz="3600" b="1" dirty="0" smtClean="0">
                <a:solidFill>
                  <a:srgbClr val="122B96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122B96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122B96"/>
                </a:solidFill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122B96"/>
                </a:solidFill>
                <a:cs typeface="Times New Roman" pitchFamily="18" charset="0"/>
              </a:rPr>
              <a:t>Уголка психологической разгрузки» </a:t>
            </a:r>
            <a:endParaRPr lang="ru-RU" dirty="0">
              <a:solidFill>
                <a:srgbClr val="122B96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/>
              <a:t>Разнообразие материалов. </a:t>
            </a:r>
          </a:p>
          <a:p>
            <a:r>
              <a:rPr lang="ru-RU" sz="2400" b="1" dirty="0"/>
              <a:t>Доступность.</a:t>
            </a:r>
          </a:p>
          <a:p>
            <a:r>
              <a:rPr lang="ru-RU" sz="2400" b="1" dirty="0"/>
              <a:t>Безопасность.</a:t>
            </a:r>
          </a:p>
          <a:p>
            <a:r>
              <a:rPr lang="ru-RU" sz="2400" b="1" dirty="0"/>
              <a:t>Актуальность. </a:t>
            </a:r>
          </a:p>
          <a:p>
            <a:r>
              <a:rPr lang="ru-RU" sz="2400" b="1" dirty="0"/>
              <a:t>Креативность.</a:t>
            </a:r>
          </a:p>
          <a:p>
            <a:pPr marL="0" indent="0" algn="just">
              <a:buNone/>
            </a:pPr>
            <a:endParaRPr lang="ru-RU" sz="1800" b="1" dirty="0"/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  <p:pic>
        <p:nvPicPr>
          <p:cNvPr id="10" name="Picture 6" descr="C:\Users\ДОУ-89\Desktop\Уголок объединения\IMG_28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3344572" cy="2508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1" descr="C:\Users\Админ\Desktop\фото к ГПС ноябрь 2018\image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19789"/>
            <a:ext cx="2880320" cy="3852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26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473"/>
            <a:ext cx="8633048" cy="142617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122B96"/>
                </a:solidFill>
              </a:rPr>
              <a:t>Зонирование</a:t>
            </a:r>
            <a:r>
              <a:rPr lang="ru-RU" sz="3600" b="1" dirty="0">
                <a:solidFill>
                  <a:srgbClr val="122B96"/>
                </a:solidFill>
                <a:cs typeface="Times New Roman" pitchFamily="18" charset="0"/>
              </a:rPr>
              <a:t> </a:t>
            </a:r>
            <a:br>
              <a:rPr lang="ru-RU" sz="3600" b="1" dirty="0">
                <a:solidFill>
                  <a:srgbClr val="122B96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122B96"/>
                </a:solidFill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122B96"/>
                </a:solidFill>
                <a:cs typeface="Times New Roman" pitchFamily="18" charset="0"/>
              </a:rPr>
              <a:t>Уголка психологической разгрузки» </a:t>
            </a:r>
            <a:endParaRPr lang="ru-RU" dirty="0">
              <a:solidFill>
                <a:srgbClr val="122B96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Уголок психологической разгрузки может быть составлен из двух зон:</a:t>
            </a:r>
          </a:p>
          <a:p>
            <a:pPr lvl="0" algn="just"/>
            <a:r>
              <a:rPr lang="ru-RU" sz="2000" b="1" dirty="0"/>
              <a:t>места для уединения (палатки или шатра, </a:t>
            </a:r>
            <a:r>
              <a:rPr lang="ru-RU" sz="2000" b="1" dirty="0" smtClean="0"/>
              <a:t>раскинутого</a:t>
            </a:r>
          </a:p>
          <a:p>
            <a:pPr marL="0" lvl="0" indent="0" algn="just">
              <a:buNone/>
            </a:pPr>
            <a:r>
              <a:rPr lang="ru-RU" sz="2000" b="1" dirty="0" smtClean="0"/>
              <a:t>над </a:t>
            </a:r>
            <a:r>
              <a:rPr lang="ru-RU" sz="2000" b="1" dirty="0"/>
              <a:t>стулом), где дети могут посекретничать</a:t>
            </a:r>
            <a:r>
              <a:rPr lang="ru-RU" sz="2000" b="1" dirty="0" smtClean="0"/>
              <a:t>,</a:t>
            </a:r>
          </a:p>
          <a:p>
            <a:pPr lvl="0" algn="just"/>
            <a:r>
              <a:rPr lang="ru-RU" sz="2000" b="1" dirty="0" smtClean="0"/>
              <a:t> </a:t>
            </a:r>
            <a:r>
              <a:rPr lang="ru-RU" sz="2000" b="1" dirty="0"/>
              <a:t>помечтать, посмотреть картинки, фотографии;</a:t>
            </a:r>
          </a:p>
          <a:p>
            <a:pPr lvl="0" algn="just"/>
            <a:r>
              <a:rPr lang="ru-RU" sz="2000" b="1" dirty="0"/>
              <a:t>стола (полки, открытого шкафчика) с материалами</a:t>
            </a:r>
            <a:r>
              <a:rPr lang="ru-RU" sz="2400" b="1" dirty="0"/>
              <a:t>.</a:t>
            </a:r>
          </a:p>
          <a:p>
            <a:pPr marL="0" indent="0" algn="just">
              <a:buNone/>
            </a:pPr>
            <a:endParaRPr lang="ru-RU" sz="1800" b="1" dirty="0"/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  <p:pic>
        <p:nvPicPr>
          <p:cNvPr id="9" name="Picture 3" descr="C:\Users\Админ\Desktop\фото к ГПС ноябрь 2018\IMG_20181115_0942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22520"/>
            <a:ext cx="2411760" cy="2833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 descr="C:\Users\Админ\Desktop\фото к ГПС ноябрь 2018\IMG_20181115_0950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99" y="2051000"/>
            <a:ext cx="2304256" cy="4700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22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122B96"/>
                </a:solidFill>
              </a:rPr>
              <a:t>Материалы и их назначение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084779"/>
              </p:ext>
            </p:extLst>
          </p:nvPr>
        </p:nvGraphicFramePr>
        <p:xfrm>
          <a:off x="179512" y="980728"/>
          <a:ext cx="8964488" cy="5877271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944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160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Назначение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Средства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307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Релаксация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Мягкий стул, пуфик или небольшое кресло для чтения, просмотра фотографий.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«Стул для размышлений» (для того чтобы малыш смог вспомнить забытые им правила поведения, если обидел кого-то). Важный элемент для любого возраста.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1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«Волшебный стул» (для поднятия настроения к грустному ребёнку, сидящему на стуле, подходят товарищи, поглаживают его по плечу, говорят ласковые слова). Дошкольники младшего и среднего возраста так ещё и развивают активный словарный запас.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8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Фотоальбомы, мягкие игрушки, «Мамины ладошки» (сшитые мамой варежки), ракушки, морские камешки, чтобы перебирать эти предметы в руках. В младших группах такая работа — это ещё и отличный вариант развития мелкой моторики.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9" descr="C:\Users\ДОУ-89\Desktop\Уголок объединения\IMG_2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160239" cy="1620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2869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122B96"/>
                </a:solidFill>
              </a:rPr>
              <a:t>Материалы и их назначение</a:t>
            </a:r>
            <a:r>
              <a:rPr lang="ru-RU" dirty="0">
                <a:solidFill>
                  <a:srgbClr val="122B96"/>
                </a:solidFill>
              </a:rPr>
              <a:t/>
            </a:r>
            <a:br>
              <a:rPr lang="ru-RU" dirty="0">
                <a:solidFill>
                  <a:srgbClr val="122B96"/>
                </a:solidFill>
              </a:rPr>
            </a:br>
            <a:endParaRPr lang="ru-RU" dirty="0">
              <a:solidFill>
                <a:srgbClr val="122B9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081617"/>
              </p:ext>
            </p:extLst>
          </p:nvPr>
        </p:nvGraphicFramePr>
        <p:xfrm>
          <a:off x="107504" y="765174"/>
          <a:ext cx="9036496" cy="6113977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967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1340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Назначение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Средства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650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Обучение способам приемлемого выражения агрессии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Боксёрская груша, «подушка-</a:t>
                      </a:r>
                      <a:r>
                        <a:rPr lang="ru-RU" sz="1400" dirty="0" err="1">
                          <a:effectLst/>
                        </a:rPr>
                        <a:t>кусачка</a:t>
                      </a:r>
                      <a:r>
                        <a:rPr lang="ru-RU" sz="1400" dirty="0">
                          <a:effectLst/>
                        </a:rPr>
                        <a:t>», «баночки-</a:t>
                      </a:r>
                      <a:r>
                        <a:rPr lang="ru-RU" sz="1400" dirty="0" err="1">
                          <a:effectLst/>
                        </a:rPr>
                        <a:t>кричалочки</a:t>
                      </a:r>
                      <a:r>
                        <a:rPr lang="ru-RU" sz="1400" dirty="0">
                          <a:effectLst/>
                        </a:rPr>
                        <a:t>», мишени для сублимации негативной энергии. Эти материалы подходят больше для старших групп, в младших лучше использовать «агрессивный коврик», («коврик злости»).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«Копилка плохого настроения» (плохие слова, поступки «складываем» в копилку/банку/коробку).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«Агрессивный коврик», «подушка-царапка» (колючий коврик, чтобы, положив на него руку,  или потерев ноги, ребенок почувствовал, как может быть неприятно от чьей-то злости).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Аудиозаписи со звуками природы (шум моря, шорохи леса и т.д.) для отдыха.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3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Цветные клубочки для сматывания ниток и успокоения.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Волшебные предметы (шляпа, башмачки, накидка), чтобы почувствовать себя магом и поднять настроение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8" descr="C:\Users\ДОУ-89\Desktop\Уголок объединения\IMG_28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9160"/>
            <a:ext cx="2088232" cy="1566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541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122B96"/>
                </a:solidFill>
              </a:rPr>
              <a:t>Материалы и их назначение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876580"/>
              </p:ext>
            </p:extLst>
          </p:nvPr>
        </p:nvGraphicFramePr>
        <p:xfrm>
          <a:off x="107504" y="765174"/>
          <a:ext cx="9036496" cy="611084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967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632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Назначение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Средства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38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Обучение самообладанию, приёмам регулировать своё настроение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Игры с песком (лучше, если это будет небольшая готовая песочница с формочками), водой, пуговицами (для заполнения сюжета рисунка по контуру), крупой (для сортировки).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«Мешочки с настроением» (в «плохой» выдуваем плохое, из «хорошего» берём хорошее).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0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«Коробка добрых дел» (чтобы отвлечься от негативных эмоций, вспоминаем, что было сделано сегодня хорошего и «кладём» этот поступок в коробку). Работа с этими материалами будет понятна старшим дошкольникам, которые уже вполне осознанно могут дать оценку чужим и своим поступкам.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24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Эмоционально-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развивающие игры для обучения навыку бесконфликтного общения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«Коробка-</a:t>
                      </a:r>
                      <a:r>
                        <a:rPr lang="ru-RU" sz="1400" dirty="0" err="1">
                          <a:effectLst/>
                        </a:rPr>
                        <a:t>мирилка</a:t>
                      </a:r>
                      <a:r>
                        <a:rPr lang="ru-RU" sz="1400" dirty="0">
                          <a:effectLst/>
                        </a:rPr>
                        <a:t>» (поссорившиеся жмут руки, продев их в коробку с вырезанными отверстиями), «Подушечка примирения» с пришитыми к ней на резинке перчатками (дети садятся на подушку вдвоём и продевают по одной руке в перчатку), «Остров примирения» (принцип тот же, что и подушечки, но только в качестве острова используется покрывало).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Игры «Азбука настроений», «Что такое хорошо, что такое плохо?».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4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«Доска настроений» (например, в виде «Солнышка и облачка» с кармашками, выражающими разные настроения — веселье, грусть, нейтральное; ребёнок берёт карточку, и ставит в подходящий кармашек</a:t>
                      </a:r>
                      <a:r>
                        <a:rPr lang="ru-RU" sz="1400" dirty="0" smtClean="0">
                          <a:effectLst/>
                        </a:rPr>
                        <a:t>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8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122B96"/>
                </a:solidFill>
              </a:rPr>
              <a:t>Материалы и их назначение</a:t>
            </a:r>
            <a:r>
              <a:rPr lang="ru-RU" dirty="0">
                <a:solidFill>
                  <a:srgbClr val="122B96"/>
                </a:solidFill>
              </a:rPr>
              <a:t/>
            </a:r>
            <a:br>
              <a:rPr lang="ru-RU" dirty="0">
                <a:solidFill>
                  <a:srgbClr val="122B96"/>
                </a:solidFill>
              </a:rPr>
            </a:br>
            <a:endParaRPr lang="ru-RU" dirty="0">
              <a:solidFill>
                <a:srgbClr val="122B9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154519"/>
              </p:ext>
            </p:extLst>
          </p:nvPr>
        </p:nvGraphicFramePr>
        <p:xfrm>
          <a:off x="251520" y="765174"/>
          <a:ext cx="8892480" cy="609282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063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8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6763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Назначение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Средства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52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Снижение уровня тревожности, повышение самооценки</a:t>
                      </a:r>
                      <a:endParaRPr lang="ru-RU" sz="12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Подиум, куда приглашаются дети, отличившиеся в том или ином виде деятельности. Например, самый быстрый бегун в соревнованиях на прогулке.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5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Стенд «Герой дня», куда определяются 1–2 фотографии детей, отличившихся чем-то положительным сегодня (в учёбе, на прогулке и пр.). В младших и средней группе менять «героев» стоит дважды в день, чтобы у детей создавалась правильная мотивация для стараний.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4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«Почётный стул» — альтернатива подиуму (при нехватке пространства), для которого используется «волшебный стул» — достаточно набросить покрывало.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Обучение навыкам сотрудничества в коллективе</a:t>
                      </a:r>
                      <a:endParaRPr lang="ru-RU" sz="12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Игры «</a:t>
                      </a:r>
                      <a:r>
                        <a:rPr lang="ru-RU" sz="1400" dirty="0" err="1">
                          <a:effectLst/>
                        </a:rPr>
                        <a:t>Твистер</a:t>
                      </a:r>
                      <a:r>
                        <a:rPr lang="ru-RU" sz="1400" dirty="0">
                          <a:effectLst/>
                        </a:rPr>
                        <a:t>», «Гусеница», «Весёлый коврик».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6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Воспитание эстетических чувств, возможность продемонстрировать своё настроение</a:t>
                      </a:r>
                      <a:endParaRPr lang="ru-RU" sz="12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«Выставка рисунков» (дети выражают на бумаге свои чувства и крепят зарисовки магнитом на небольшую магнитную доску).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6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473"/>
            <a:ext cx="8633048" cy="142617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22B96"/>
                </a:solidFill>
                <a:cs typeface="Times New Roman" pitchFamily="18" charset="0"/>
              </a:rPr>
              <a:t>Создание </a:t>
            </a:r>
            <a:br>
              <a:rPr lang="ru-RU" sz="3200" b="1" dirty="0">
                <a:solidFill>
                  <a:srgbClr val="122B96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122B96"/>
                </a:solidFill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122B96"/>
                </a:solidFill>
                <a:cs typeface="Times New Roman" pitchFamily="18" charset="0"/>
              </a:rPr>
              <a:t>Уголка психологической разгрузки</a:t>
            </a:r>
            <a:r>
              <a:rPr lang="ru-RU" sz="3200" b="1" dirty="0" smtClean="0">
                <a:solidFill>
                  <a:srgbClr val="122B96"/>
                </a:solidFill>
                <a:cs typeface="Times New Roman" pitchFamily="18" charset="0"/>
              </a:rPr>
              <a:t>» </a:t>
            </a:r>
            <a:br>
              <a:rPr lang="ru-RU" sz="3200" b="1" dirty="0" smtClean="0">
                <a:solidFill>
                  <a:srgbClr val="122B96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122B96"/>
                </a:solidFill>
                <a:cs typeface="Times New Roman" pitchFamily="18" charset="0"/>
              </a:rPr>
              <a:t>в группе </a:t>
            </a:r>
            <a:endParaRPr lang="ru-RU" sz="3200" dirty="0">
              <a:solidFill>
                <a:srgbClr val="122B96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/>
              <a:t>Педагог-психолог ДОУ: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/>
              <a:t>По согласованию с администрацией, изучает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необходимый </a:t>
            </a:r>
            <a:r>
              <a:rPr lang="ru-RU" sz="2000" dirty="0"/>
              <a:t>материал.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/>
              <a:t>Подготавливает и проводит семинар или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тематическую </a:t>
            </a:r>
            <a:r>
              <a:rPr lang="ru-RU" sz="2000" dirty="0"/>
              <a:t>консультацию для педагогов ДОУ.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/>
              <a:t>Рекомендует перечень оборудования для уголков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>
                <a:cs typeface="Times New Roman" pitchFamily="18" charset="0"/>
              </a:rPr>
              <a:t>психологической </a:t>
            </a:r>
            <a:r>
              <a:rPr lang="ru-RU" sz="2000" dirty="0">
                <a:cs typeface="Times New Roman" pitchFamily="18" charset="0"/>
              </a:rPr>
              <a:t>разгрузки</a:t>
            </a:r>
            <a:r>
              <a:rPr lang="ru-RU" sz="2000" dirty="0"/>
              <a:t>, с учетом зонирования.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/>
              <a:t>Подбирает различные дидактические игры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по </a:t>
            </a:r>
            <a:r>
              <a:rPr lang="ru-RU" sz="2000" dirty="0"/>
              <a:t>изучению эмоциональных состояний.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/>
              <a:t>Наблюдает за использованием воспитанниками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уголка </a:t>
            </a:r>
            <a:r>
              <a:rPr lang="ru-RU" sz="2000" dirty="0">
                <a:cs typeface="Times New Roman" pitchFamily="18" charset="0"/>
              </a:rPr>
              <a:t>психологической разгрузки</a:t>
            </a:r>
            <a:r>
              <a:rPr lang="ru-RU" sz="2000" dirty="0"/>
              <a:t>.</a:t>
            </a:r>
          </a:p>
          <a:p>
            <a:pPr marL="0" indent="0" algn="just">
              <a:buNone/>
            </a:pPr>
            <a:endParaRPr lang="ru-RU" sz="1800" b="1" dirty="0"/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  <p:pic>
        <p:nvPicPr>
          <p:cNvPr id="10" name="Picture 2" descr="C:\Users\ДОУ-89\Desktop\Уголок объединения\IMG_28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51000"/>
            <a:ext cx="2627784" cy="4368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363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473"/>
            <a:ext cx="8633048" cy="142617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22B96"/>
                </a:solidFill>
                <a:cs typeface="Times New Roman" pitchFamily="18" charset="0"/>
              </a:rPr>
              <a:t>Создание </a:t>
            </a:r>
            <a:br>
              <a:rPr lang="ru-RU" sz="3200" b="1" dirty="0">
                <a:solidFill>
                  <a:srgbClr val="122B96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122B96"/>
                </a:solidFill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122B96"/>
                </a:solidFill>
                <a:cs typeface="Times New Roman" pitchFamily="18" charset="0"/>
              </a:rPr>
              <a:t>Уголка психологической разгрузки</a:t>
            </a:r>
            <a:r>
              <a:rPr lang="ru-RU" sz="3200" b="1" dirty="0" smtClean="0">
                <a:solidFill>
                  <a:srgbClr val="122B96"/>
                </a:solidFill>
                <a:cs typeface="Times New Roman" pitchFamily="18" charset="0"/>
              </a:rPr>
              <a:t>» </a:t>
            </a:r>
            <a:br>
              <a:rPr lang="ru-RU" sz="3200" b="1" dirty="0" smtClean="0">
                <a:solidFill>
                  <a:srgbClr val="122B96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122B96"/>
                </a:solidFill>
                <a:cs typeface="Times New Roman" pitchFamily="18" charset="0"/>
              </a:rPr>
              <a:t>в группе </a:t>
            </a:r>
            <a:endParaRPr lang="ru-RU" sz="3200" dirty="0">
              <a:solidFill>
                <a:srgbClr val="122B96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.</a:t>
            </a:r>
            <a:endParaRPr lang="ru-RU" sz="2000" dirty="0"/>
          </a:p>
          <a:p>
            <a:pPr marL="0" indent="0" algn="just">
              <a:buNone/>
            </a:pPr>
            <a:endParaRPr lang="ru-RU" sz="1800" b="1" dirty="0"/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87" y="1700808"/>
            <a:ext cx="458797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473"/>
            <a:ext cx="8633048" cy="14261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38A8"/>
                </a:solidFill>
              </a:rPr>
              <a:t>Развивающая методика </a:t>
            </a:r>
            <a:r>
              <a:rPr lang="ru-RU" sz="3200" b="1" dirty="0">
                <a:solidFill>
                  <a:srgbClr val="0038A8"/>
                </a:solidFill>
              </a:rPr>
              <a:t>С</a:t>
            </a:r>
            <a:r>
              <a:rPr lang="ru-RU" sz="3200" b="1" dirty="0" smtClean="0">
                <a:solidFill>
                  <a:srgbClr val="0038A8"/>
                </a:solidFill>
              </a:rPr>
              <a:t>ергея </a:t>
            </a:r>
            <a:r>
              <a:rPr lang="ru-RU" sz="3200" b="1" dirty="0">
                <a:solidFill>
                  <a:srgbClr val="0038A8"/>
                </a:solidFill>
              </a:rPr>
              <a:t>Ж</a:t>
            </a:r>
            <a:r>
              <a:rPr lang="ru-RU" sz="3200" b="1" dirty="0" smtClean="0">
                <a:solidFill>
                  <a:srgbClr val="0038A8"/>
                </a:solidFill>
              </a:rPr>
              <a:t>елезнова и </a:t>
            </a:r>
            <a:r>
              <a:rPr lang="ru-RU" sz="3200" b="1" dirty="0">
                <a:solidFill>
                  <a:srgbClr val="0038A8"/>
                </a:solidFill>
              </a:rPr>
              <a:t>Е</a:t>
            </a:r>
            <a:r>
              <a:rPr lang="ru-RU" sz="3200" b="1" dirty="0" smtClean="0">
                <a:solidFill>
                  <a:srgbClr val="0038A8"/>
                </a:solidFill>
              </a:rPr>
              <a:t>катерины </a:t>
            </a:r>
            <a:r>
              <a:rPr lang="ru-RU" sz="3200" b="1" dirty="0">
                <a:solidFill>
                  <a:srgbClr val="0038A8"/>
                </a:solidFill>
              </a:rPr>
              <a:t>Ж</a:t>
            </a:r>
            <a:r>
              <a:rPr lang="ru-RU" sz="3200" b="1" dirty="0" smtClean="0">
                <a:solidFill>
                  <a:srgbClr val="0038A8"/>
                </a:solidFill>
              </a:rPr>
              <a:t>елезновой </a:t>
            </a:r>
            <a:endParaRPr lang="ru-RU" sz="3200" b="1" dirty="0">
              <a:solidFill>
                <a:srgbClr val="0038A8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     Цель:  </a:t>
            </a:r>
            <a:r>
              <a:rPr lang="ru-RU" dirty="0" smtClean="0"/>
              <a:t>всестороннее гармоничное развитие личности детей.</a:t>
            </a:r>
            <a:endParaRPr lang="ru-RU" dirty="0"/>
          </a:p>
          <a:p>
            <a:pPr marL="0" indent="0">
              <a:buNone/>
            </a:pPr>
            <a:r>
              <a:rPr lang="ru-RU" b="1" i="1" dirty="0" smtClean="0"/>
              <a:t>     Задачи</a:t>
            </a:r>
            <a:r>
              <a:rPr lang="ru-RU" dirty="0" smtClean="0"/>
              <a:t>:</a:t>
            </a:r>
          </a:p>
          <a:p>
            <a:pPr marL="0" indent="0" algn="just">
              <a:buNone/>
            </a:pPr>
            <a:r>
              <a:rPr lang="ru-RU" dirty="0" smtClean="0"/>
              <a:t>• Развивает </a:t>
            </a:r>
            <a:r>
              <a:rPr lang="ru-RU" dirty="0"/>
              <a:t>музыкальный слух, ритм и память, активную речь, эмоциональность, внимательность, творчество, навыки мелкой и крупной моторики, а также слуховые, зрительные, тактильные способности к восприятию информации и концентрации внимания.</a:t>
            </a:r>
          </a:p>
          <a:p>
            <a:pPr marL="0" indent="0" algn="just">
              <a:buNone/>
            </a:pPr>
            <a:r>
              <a:rPr lang="ru-RU" dirty="0"/>
              <a:t>• </a:t>
            </a:r>
            <a:r>
              <a:rPr lang="ru-RU" dirty="0" smtClean="0"/>
              <a:t>Улучшает </a:t>
            </a:r>
            <a:r>
              <a:rPr lang="ru-RU" dirty="0"/>
              <a:t>общее физическое развитие, </a:t>
            </a:r>
            <a:r>
              <a:rPr lang="ru-RU" dirty="0" smtClean="0"/>
              <a:t>укрепляет </a:t>
            </a:r>
            <a:r>
              <a:rPr lang="ru-RU" dirty="0"/>
              <a:t>мышечный корсет, </a:t>
            </a:r>
            <a:r>
              <a:rPr lang="ru-RU" dirty="0" smtClean="0"/>
              <a:t>формирует </a:t>
            </a:r>
            <a:r>
              <a:rPr lang="ru-RU" dirty="0"/>
              <a:t>осанку.</a:t>
            </a:r>
          </a:p>
          <a:p>
            <a:pPr marL="0" indent="0" algn="just">
              <a:buNone/>
            </a:pPr>
            <a:r>
              <a:rPr lang="ru-RU" dirty="0"/>
              <a:t>• </a:t>
            </a:r>
            <a:r>
              <a:rPr lang="ru-RU" dirty="0" smtClean="0"/>
              <a:t>Укрепляет </a:t>
            </a:r>
            <a:r>
              <a:rPr lang="ru-RU" dirty="0"/>
              <a:t>нервную систему и </a:t>
            </a:r>
            <a:r>
              <a:rPr lang="ru-RU" dirty="0" smtClean="0"/>
              <a:t>является </a:t>
            </a:r>
            <a:r>
              <a:rPr lang="ru-RU" dirty="0"/>
              <a:t>профилактикой детских </a:t>
            </a:r>
            <a:r>
              <a:rPr lang="ru-RU" dirty="0" smtClean="0"/>
              <a:t>неврозов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• </a:t>
            </a:r>
            <a:r>
              <a:rPr lang="ru-RU" dirty="0" smtClean="0"/>
              <a:t>Вырабатывает </a:t>
            </a:r>
            <a:r>
              <a:rPr lang="ru-RU" dirty="0"/>
              <a:t>навыки вербального и невербального общения.</a:t>
            </a:r>
          </a:p>
          <a:p>
            <a:pPr marL="0" indent="0" algn="just">
              <a:buNone/>
            </a:pPr>
            <a:r>
              <a:rPr lang="ru-RU" dirty="0"/>
              <a:t>• </a:t>
            </a:r>
            <a:r>
              <a:rPr lang="ru-RU" dirty="0" smtClean="0"/>
              <a:t>Воспитывает </a:t>
            </a:r>
            <a:r>
              <a:rPr lang="ru-RU" dirty="0"/>
              <a:t>умения взаимодействовать в коллективе, добиваясь взаимопонимания и компромиссов.</a:t>
            </a:r>
          </a:p>
          <a:p>
            <a:pPr marL="0" indent="0" algn="just">
              <a:buNone/>
            </a:pPr>
            <a:r>
              <a:rPr lang="ru-RU" dirty="0"/>
              <a:t>• </a:t>
            </a:r>
            <a:r>
              <a:rPr lang="ru-RU" dirty="0" smtClean="0"/>
              <a:t>Ускоряет </a:t>
            </a:r>
            <a:r>
              <a:rPr lang="ru-RU" dirty="0"/>
              <a:t>обмен информацией между левым и правым полушариями, в результате чего стимулируются процессы восприятия, распознавания, мышления. </a:t>
            </a:r>
            <a:endParaRPr lang="ru-RU" sz="1800" b="1" dirty="0"/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19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88640"/>
            <a:ext cx="7128792" cy="61863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r>
              <a:rPr lang="ru-RU" sz="2800" b="1" dirty="0" smtClean="0">
                <a:solidFill>
                  <a:srgbClr val="122B96"/>
                </a:solidFill>
                <a:cs typeface="Aharoni" pitchFamily="2" charset="-79"/>
              </a:rPr>
              <a:t>«</a:t>
            </a:r>
            <a:r>
              <a:rPr lang="ru-RU" sz="2800" b="1" dirty="0">
                <a:solidFill>
                  <a:srgbClr val="122B96"/>
                </a:solidFill>
              </a:rPr>
              <a:t>Система взаимодействия </a:t>
            </a:r>
            <a:endParaRPr lang="ru-RU" sz="2800" b="1" dirty="0" smtClean="0">
              <a:solidFill>
                <a:srgbClr val="122B96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122B96"/>
                </a:solidFill>
              </a:rPr>
              <a:t>педагога-психолога </a:t>
            </a:r>
            <a:r>
              <a:rPr lang="ru-RU" sz="2800" b="1" dirty="0">
                <a:solidFill>
                  <a:srgbClr val="122B96"/>
                </a:solidFill>
              </a:rPr>
              <a:t>с администрацией и специалистами </a:t>
            </a:r>
            <a:r>
              <a:rPr lang="ru-RU" sz="2800" b="1" dirty="0" smtClean="0">
                <a:solidFill>
                  <a:srgbClr val="122B96"/>
                </a:solidFill>
              </a:rPr>
              <a:t>ДОУ </a:t>
            </a:r>
            <a:r>
              <a:rPr lang="ru-RU" sz="2800" b="1" dirty="0">
                <a:solidFill>
                  <a:srgbClr val="122B96"/>
                </a:solidFill>
              </a:rPr>
              <a:t>при формировании предпосылок функциональной </a:t>
            </a:r>
            <a:endParaRPr lang="ru-RU" sz="2800" b="1" dirty="0" smtClean="0">
              <a:solidFill>
                <a:srgbClr val="122B96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122B96"/>
                </a:solidFill>
              </a:rPr>
              <a:t>грамотности </a:t>
            </a:r>
            <a:r>
              <a:rPr lang="ru-RU" sz="2800" b="1" dirty="0">
                <a:solidFill>
                  <a:srgbClr val="122B96"/>
                </a:solidFill>
              </a:rPr>
              <a:t>дошкольников</a:t>
            </a:r>
            <a:r>
              <a:rPr lang="ru-RU" sz="2800" b="1" dirty="0" smtClean="0">
                <a:solidFill>
                  <a:srgbClr val="122B96"/>
                </a:solidFill>
                <a:cs typeface="Aharoni" pitchFamily="2" charset="-79"/>
              </a:rPr>
              <a:t>»</a:t>
            </a:r>
          </a:p>
          <a:p>
            <a:pPr algn="ctr"/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32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endParaRPr lang="ru-RU" sz="3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  <a:p>
            <a:pPr algn="ctr"/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661660"/>
            <a:ext cx="3384376" cy="17526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Коростелева Е.В.,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заведующая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ДОУ № 91  г. Липецка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3454946" cy="205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835696" cy="1673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02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88640"/>
            <a:ext cx="7128792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r>
              <a:rPr lang="ru-RU" sz="3200" b="1" dirty="0" smtClean="0">
                <a:solidFill>
                  <a:srgbClr val="122B96"/>
                </a:solidFill>
              </a:rPr>
              <a:t>Проект </a:t>
            </a:r>
          </a:p>
          <a:p>
            <a:pPr algn="ctr"/>
            <a:r>
              <a:rPr lang="ru-RU" sz="3200" b="1" dirty="0" smtClean="0">
                <a:solidFill>
                  <a:srgbClr val="122B96"/>
                </a:solidFill>
                <a:cs typeface="Aharoni" pitchFamily="2" charset="-79"/>
              </a:rPr>
              <a:t>«Психологическая безопасность»</a:t>
            </a:r>
          </a:p>
          <a:p>
            <a:pPr algn="ctr"/>
            <a:r>
              <a:rPr lang="ru-RU" sz="3200" b="1" i="1" dirty="0">
                <a:solidFill>
                  <a:srgbClr val="0070C0"/>
                </a:solidFill>
                <a:cs typeface="Aharoni" pitchFamily="2" charset="-79"/>
              </a:rPr>
              <a:t/>
            </a:r>
            <a:br>
              <a:rPr lang="ru-RU" sz="3200" b="1" i="1" dirty="0">
                <a:solidFill>
                  <a:srgbClr val="0070C0"/>
                </a:solidFill>
                <a:cs typeface="Aharoni" pitchFamily="2" charset="-79"/>
              </a:rPr>
            </a:br>
            <a:endParaRPr lang="ru-RU" sz="3200" b="1" i="1" dirty="0" smtClean="0">
              <a:solidFill>
                <a:srgbClr val="0070C0"/>
              </a:solidFill>
              <a:cs typeface="Aharoni" pitchFamily="2" charset="-79"/>
            </a:endParaRPr>
          </a:p>
          <a:p>
            <a:pPr algn="ctr"/>
            <a:endParaRPr lang="ru-RU" sz="3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  <a:p>
            <a:pPr algn="ctr"/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509120"/>
            <a:ext cx="3384376" cy="17526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Устимец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А.В.,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педагог-психолог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ДОУ № 91  г. Липецка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3454946" cy="205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835696" cy="1673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4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473"/>
            <a:ext cx="8633048" cy="142617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122B96"/>
                </a:solidFill>
              </a:rPr>
              <a:t>ФЗ «Об образовании» п.6. Статья </a:t>
            </a:r>
            <a:r>
              <a:rPr lang="ru-RU" sz="3200" b="1" dirty="0" smtClean="0">
                <a:solidFill>
                  <a:srgbClr val="122B96"/>
                </a:solidFill>
              </a:rPr>
              <a:t>28</a:t>
            </a:r>
            <a:endParaRPr lang="ru-RU" sz="3200" dirty="0">
              <a:solidFill>
                <a:srgbClr val="122B96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dirty="0" smtClean="0"/>
              <a:t>Образовательная </a:t>
            </a:r>
            <a:r>
              <a:rPr lang="ru-RU" sz="2800" dirty="0"/>
              <a:t>организация обязана осуществлять свою деятельность в соответствии с законодательством об образовании, в том числе:</a:t>
            </a:r>
          </a:p>
          <a:p>
            <a:pPr marL="0" indent="0" algn="just">
              <a:buNone/>
            </a:pPr>
            <a:r>
              <a:rPr lang="ru-RU" sz="2800" dirty="0"/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</a:t>
            </a:r>
            <a:r>
              <a:rPr lang="ru-RU" sz="2800" dirty="0">
                <a:solidFill>
                  <a:srgbClr val="0000CC"/>
                </a:solidFill>
              </a:rPr>
              <a:t>соответствие</a:t>
            </a:r>
            <a:r>
              <a:rPr lang="ru-RU" sz="2800" dirty="0"/>
              <a:t> применяемых форм, средств, методов обучения и воспитания </a:t>
            </a:r>
            <a:r>
              <a:rPr lang="ru-RU" sz="2800" dirty="0">
                <a:solidFill>
                  <a:srgbClr val="0000CC"/>
                </a:solidFill>
              </a:rPr>
              <a:t>возрастным,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0000CC"/>
                </a:solidFill>
              </a:rPr>
              <a:t>психофизическим особенностям, склонностям, способностям, интересам и потребностям </a:t>
            </a:r>
            <a:r>
              <a:rPr lang="ru-RU" sz="2800" dirty="0"/>
              <a:t>обучающихся;</a:t>
            </a:r>
          </a:p>
          <a:p>
            <a:pPr marL="0" indent="0" algn="just">
              <a:buNone/>
            </a:pPr>
            <a:r>
              <a:rPr lang="ru-RU" sz="2800" dirty="0"/>
              <a:t>2) </a:t>
            </a:r>
            <a:r>
              <a:rPr lang="ru-RU" sz="2800" dirty="0">
                <a:solidFill>
                  <a:srgbClr val="0000CC"/>
                </a:solidFill>
              </a:rPr>
              <a:t>создавать безопасные условия обучения, воспитания обучающихся</a:t>
            </a:r>
            <a:r>
              <a:rPr lang="ru-RU" sz="2800" dirty="0"/>
              <a:t>, присмотра и ухода за обучающимися, их содержания в соответствии с установленными нормами, обеспечивающими жизнь и здоровье обучающихся, работников образовательной организации.</a:t>
            </a:r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00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473"/>
            <a:ext cx="8633048" cy="142617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122B96"/>
                </a:solidFill>
              </a:rPr>
              <a:t>ФЗ «Об образовании» </a:t>
            </a:r>
            <a:br>
              <a:rPr lang="ru-RU" sz="3200" b="1" dirty="0">
                <a:solidFill>
                  <a:srgbClr val="122B96"/>
                </a:solidFill>
              </a:rPr>
            </a:br>
            <a:r>
              <a:rPr lang="ru-RU" sz="3200" b="1" dirty="0">
                <a:solidFill>
                  <a:srgbClr val="122B96"/>
                </a:solidFill>
              </a:rPr>
              <a:t>«Дошкольное образование»  </a:t>
            </a:r>
            <a:br>
              <a:rPr lang="ru-RU" sz="3200" b="1" dirty="0">
                <a:solidFill>
                  <a:srgbClr val="122B96"/>
                </a:solidFill>
              </a:rPr>
            </a:br>
            <a:r>
              <a:rPr lang="ru-RU" sz="3200" b="1" dirty="0">
                <a:solidFill>
                  <a:srgbClr val="122B96"/>
                </a:solidFill>
              </a:rPr>
              <a:t>п. 1., 2. статья 64 </a:t>
            </a:r>
            <a:endParaRPr lang="ru-RU" sz="3200" dirty="0">
              <a:solidFill>
                <a:srgbClr val="122B96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/>
              <a:t>пункты, которые связаны с созданием психологически безопасной образовательной среды для дошкольников: </a:t>
            </a:r>
          </a:p>
          <a:p>
            <a:pPr algn="just">
              <a:buNone/>
            </a:pPr>
            <a:r>
              <a:rPr lang="ru-RU" sz="2800" dirty="0"/>
              <a:t>‒  формирование общей культуры; </a:t>
            </a:r>
          </a:p>
          <a:p>
            <a:pPr algn="just">
              <a:buNone/>
            </a:pPr>
            <a:r>
              <a:rPr lang="ru-RU" sz="2800" dirty="0"/>
              <a:t>‒ развитие нравственных, эстетических и личностных качеств; </a:t>
            </a:r>
          </a:p>
          <a:p>
            <a:pPr algn="just">
              <a:buNone/>
            </a:pPr>
            <a:r>
              <a:rPr lang="ru-RU" sz="2800" dirty="0"/>
              <a:t>‒ разностороннее развитие детей дошкольного возраста с учетом их возрастных и индивидуальных особенностей;</a:t>
            </a:r>
          </a:p>
          <a:p>
            <a:pPr algn="just">
              <a:buNone/>
            </a:pPr>
            <a:r>
              <a:rPr lang="ru-RU" sz="2800" dirty="0"/>
              <a:t>‒ организация деятельности на основе индивидуального подхода; </a:t>
            </a:r>
          </a:p>
          <a:p>
            <a:pPr algn="just">
              <a:buNone/>
            </a:pPr>
            <a:r>
              <a:rPr lang="ru-RU" sz="2800" dirty="0"/>
              <a:t>‒ применение специфичных для детей дошкольного возраста видов деятельности; </a:t>
            </a:r>
          </a:p>
          <a:p>
            <a:pPr algn="just">
              <a:buNone/>
            </a:pPr>
            <a:r>
              <a:rPr lang="ru-RU" sz="2800" dirty="0"/>
              <a:t>‒  сохранение и укрепление здоровья.</a:t>
            </a:r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36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473"/>
            <a:ext cx="8633048" cy="14261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x-none" sz="3200" b="1" dirty="0" smtClean="0">
                <a:solidFill>
                  <a:srgbClr val="122B96"/>
                </a:solidFill>
              </a:rPr>
              <a:t>ПРОФЕССИОНАЛЬНЫЙ</a:t>
            </a:r>
            <a:r>
              <a:rPr lang="ru-RU" sz="3200" b="1" dirty="0" smtClean="0">
                <a:solidFill>
                  <a:srgbClr val="122B96"/>
                </a:solidFill>
              </a:rPr>
              <a:t> </a:t>
            </a:r>
            <a:r>
              <a:rPr lang="x-none" sz="3200" b="1" dirty="0">
                <a:solidFill>
                  <a:srgbClr val="122B96"/>
                </a:solidFill>
              </a:rPr>
              <a:t>СТАНДАРТ</a:t>
            </a:r>
            <a:r>
              <a:rPr lang="ru-RU" sz="3200" b="1" dirty="0">
                <a:solidFill>
                  <a:srgbClr val="122B96"/>
                </a:solidFill>
              </a:rPr>
              <a:t/>
            </a:r>
            <a:br>
              <a:rPr lang="ru-RU" sz="3200" b="1" dirty="0">
                <a:solidFill>
                  <a:srgbClr val="122B96"/>
                </a:solidFill>
              </a:rPr>
            </a:br>
            <a:r>
              <a:rPr lang="ru-RU" sz="3200" b="1" dirty="0">
                <a:solidFill>
                  <a:srgbClr val="122B96"/>
                </a:solidFill>
              </a:rPr>
              <a:t>Педагог-психолог </a:t>
            </a:r>
            <a:br>
              <a:rPr lang="ru-RU" sz="3200" b="1" dirty="0">
                <a:solidFill>
                  <a:srgbClr val="122B96"/>
                </a:solidFill>
              </a:rPr>
            </a:br>
            <a:r>
              <a:rPr lang="ru-RU" sz="3200" b="1" dirty="0">
                <a:solidFill>
                  <a:srgbClr val="122B96"/>
                </a:solidFill>
              </a:rPr>
              <a:t>(психолог в сфере образования)</a:t>
            </a:r>
            <a:br>
              <a:rPr lang="ru-RU" sz="3200" b="1" dirty="0">
                <a:solidFill>
                  <a:srgbClr val="122B96"/>
                </a:solidFill>
              </a:rPr>
            </a:br>
            <a:endParaRPr lang="ru-RU" sz="3200" dirty="0">
              <a:solidFill>
                <a:srgbClr val="122B96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/>
              <a:t>3.1.2. Трудовая функция</a:t>
            </a:r>
          </a:p>
          <a:p>
            <a:pPr algn="just">
              <a:buNone/>
            </a:pPr>
            <a:r>
              <a:rPr lang="ru-RU" sz="2800" b="1" dirty="0">
                <a:solidFill>
                  <a:srgbClr val="122B96"/>
                </a:solidFill>
              </a:rPr>
              <a:t>  Психологическая экспертиза (оценка) комфортности и безопасности образовательной среды образовательных организаций.</a:t>
            </a:r>
          </a:p>
          <a:p>
            <a:pPr algn="just">
              <a:buNone/>
            </a:pPr>
            <a:r>
              <a:rPr lang="ru-RU" sz="2800" b="1" dirty="0"/>
              <a:t>Трудовые действия</a:t>
            </a:r>
          </a:p>
          <a:p>
            <a:pPr algn="just"/>
            <a:r>
              <a:rPr lang="ru-RU" sz="2800" dirty="0"/>
              <a:t>Психологический мониторинг и анализ эффективности использования методов и средств образовательной деятельности.</a:t>
            </a:r>
          </a:p>
          <a:p>
            <a:pPr algn="just"/>
            <a:r>
              <a:rPr lang="ru-RU" sz="2800" dirty="0"/>
              <a:t>Психологическая экспертиза программ развития образовательной организации с целью определения степени безопасности и комфортности образовательной среды.</a:t>
            </a:r>
          </a:p>
          <a:p>
            <a:pPr algn="just"/>
            <a:r>
              <a:rPr lang="ru-RU" sz="2800" dirty="0"/>
              <a:t>Консультирование педагогов и преподавателей образовательных организаций при выборе образовательных технологий с учетом индивидуально-психологических особенностей и образовательных потребностей обучающихся. </a:t>
            </a:r>
          </a:p>
          <a:p>
            <a:pPr algn="just"/>
            <a:r>
              <a:rPr lang="ru-RU" sz="2800" dirty="0"/>
              <a:t>Оказание психологической поддержки педагогам и преподавателям в деятельности по совершенствованию образовательного процесса.</a:t>
            </a:r>
          </a:p>
          <a:p>
            <a:pPr algn="just">
              <a:buNone/>
            </a:pPr>
            <a:endParaRPr lang="ru-RU" sz="2800" dirty="0"/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00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473"/>
            <a:ext cx="8633048" cy="14261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x-none" sz="3200" b="1" dirty="0" smtClean="0">
                <a:solidFill>
                  <a:srgbClr val="122B96"/>
                </a:solidFill>
              </a:rPr>
              <a:t>ПРОФЕССИОНАЛЬНЫЙ</a:t>
            </a:r>
            <a:r>
              <a:rPr lang="ru-RU" sz="3200" b="1" dirty="0" smtClean="0">
                <a:solidFill>
                  <a:srgbClr val="122B96"/>
                </a:solidFill>
              </a:rPr>
              <a:t> </a:t>
            </a:r>
            <a:r>
              <a:rPr lang="x-none" sz="3200" b="1" dirty="0">
                <a:solidFill>
                  <a:srgbClr val="122B96"/>
                </a:solidFill>
              </a:rPr>
              <a:t>СТАНДАРТ</a:t>
            </a:r>
            <a:r>
              <a:rPr lang="ru-RU" sz="3200" b="1" dirty="0">
                <a:solidFill>
                  <a:srgbClr val="122B96"/>
                </a:solidFill>
              </a:rPr>
              <a:t/>
            </a:r>
            <a:br>
              <a:rPr lang="ru-RU" sz="3200" b="1" dirty="0">
                <a:solidFill>
                  <a:srgbClr val="122B96"/>
                </a:solidFill>
              </a:rPr>
            </a:br>
            <a:r>
              <a:rPr lang="ru-RU" sz="3200" b="1" dirty="0">
                <a:solidFill>
                  <a:srgbClr val="122B96"/>
                </a:solidFill>
              </a:rPr>
              <a:t>Педагог-психолог </a:t>
            </a:r>
            <a:br>
              <a:rPr lang="ru-RU" sz="3200" b="1" dirty="0">
                <a:solidFill>
                  <a:srgbClr val="122B96"/>
                </a:solidFill>
              </a:rPr>
            </a:br>
            <a:r>
              <a:rPr lang="ru-RU" sz="3200" b="1" dirty="0">
                <a:solidFill>
                  <a:srgbClr val="122B96"/>
                </a:solidFill>
              </a:rPr>
              <a:t>(психолог в сфере образования)</a:t>
            </a:r>
            <a:br>
              <a:rPr lang="ru-RU" sz="3200" b="1" dirty="0">
                <a:solidFill>
                  <a:srgbClr val="122B96"/>
                </a:solidFill>
              </a:rPr>
            </a:br>
            <a:endParaRPr lang="ru-RU" sz="3200" dirty="0">
              <a:solidFill>
                <a:srgbClr val="122B96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800" b="1" dirty="0"/>
              <a:t>3.1.7. Трудовые действия</a:t>
            </a:r>
          </a:p>
          <a:p>
            <a:pPr algn="just"/>
            <a:r>
              <a:rPr lang="ru-RU" sz="2800" dirty="0"/>
              <a:t>Выявление условий, неблагоприятно влияющих на развитие личности обучающихся.</a:t>
            </a:r>
          </a:p>
          <a:p>
            <a:pPr algn="just"/>
            <a:r>
              <a:rPr lang="ru-RU" sz="2800" dirty="0"/>
              <a:t>Разработка психологических рекомендаций </a:t>
            </a:r>
            <a:r>
              <a:rPr lang="ru-RU" sz="2800" b="1" dirty="0">
                <a:solidFill>
                  <a:srgbClr val="122B96"/>
                </a:solidFill>
              </a:rPr>
              <a:t>по проектированию образовательной среды, комфортной и безопасной для личностного развития обучающегося на каждом возрастном этапе</a:t>
            </a:r>
            <a:r>
              <a:rPr lang="ru-RU" sz="2800" dirty="0"/>
              <a:t>, для своевременного предупреждения нарушений в развитии и становлении личности, ее аффективной, интеллектуальной и волевой сфер.</a:t>
            </a:r>
          </a:p>
          <a:p>
            <a:pPr algn="just"/>
            <a:r>
              <a:rPr lang="ru-RU" sz="2800" dirty="0"/>
              <a:t>Планирование и реализация совместно с педагогом превентивных мероприятий по профилактике возникновения социальной </a:t>
            </a:r>
            <a:r>
              <a:rPr lang="ru-RU" sz="2800" dirty="0" err="1"/>
              <a:t>дезадаптации</a:t>
            </a:r>
            <a:r>
              <a:rPr lang="ru-RU" sz="2800" dirty="0"/>
              <a:t>, </a:t>
            </a:r>
            <a:r>
              <a:rPr lang="ru-RU" sz="2800" dirty="0" err="1"/>
              <a:t>аддикций</a:t>
            </a:r>
            <a:r>
              <a:rPr lang="ru-RU" sz="2800" dirty="0"/>
              <a:t> и девиаций поведения.</a:t>
            </a:r>
          </a:p>
          <a:p>
            <a:pPr algn="just"/>
            <a:r>
              <a:rPr lang="ru-RU" sz="2800" dirty="0"/>
              <a:t>Разъяснение субъектам образовательного процесса необходимости применения сберегающих здоровье технологий, оценка результатов их применения. </a:t>
            </a:r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09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30120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         </a:t>
            </a:r>
            <a:r>
              <a:rPr lang="ru-RU" sz="2400" dirty="0" smtClean="0"/>
              <a:t>Баева И.А. рассматривает психологическую безопасность</a:t>
            </a:r>
            <a:r>
              <a:rPr lang="ru-RU" sz="2400" b="1" dirty="0" smtClean="0"/>
              <a:t> </a:t>
            </a:r>
            <a:r>
              <a:rPr lang="ru-RU" sz="2400" dirty="0" smtClean="0"/>
              <a:t>образовательной среды</a:t>
            </a:r>
            <a:r>
              <a:rPr lang="ru-RU" sz="2400" b="1" dirty="0" smtClean="0"/>
              <a:t> </a:t>
            </a:r>
            <a:r>
              <a:rPr lang="ru-RU" sz="2400" dirty="0" smtClean="0"/>
              <a:t>как </a:t>
            </a:r>
            <a:r>
              <a:rPr lang="ru-RU" sz="2400" b="1" i="1" dirty="0" smtClean="0">
                <a:solidFill>
                  <a:srgbClr val="122B96"/>
                </a:solidFill>
              </a:rPr>
              <a:t>состояние образовательной среды, свободное от психологического насилия и способствующее удовлетворению потребностей в личностно-доверительном общении</a:t>
            </a:r>
            <a:r>
              <a:rPr lang="ru-RU" sz="2400" dirty="0" smtClean="0">
                <a:solidFill>
                  <a:srgbClr val="122B96"/>
                </a:solidFill>
              </a:rPr>
              <a:t>, </a:t>
            </a:r>
            <a:r>
              <a:rPr lang="ru-RU" sz="2400" dirty="0" smtClean="0"/>
              <a:t>создающее </a:t>
            </a:r>
            <a:r>
              <a:rPr lang="ru-RU" sz="2400" dirty="0" err="1" smtClean="0"/>
              <a:t>референтную</a:t>
            </a:r>
            <a:r>
              <a:rPr lang="ru-RU" sz="2400" dirty="0" smtClean="0"/>
              <a:t> значимость среды и обеспечивающее психическое здоровье включённых в неё участников. </a:t>
            </a:r>
          </a:p>
          <a:p>
            <a:pPr algn="just">
              <a:buNone/>
            </a:pPr>
            <a:r>
              <a:rPr lang="ru-RU" sz="2400" dirty="0" smtClean="0"/>
              <a:t>         К психологической безопасности</a:t>
            </a:r>
            <a:r>
              <a:rPr lang="ru-RU" sz="2400" b="1" dirty="0" smtClean="0"/>
              <a:t> </a:t>
            </a:r>
            <a:r>
              <a:rPr lang="ru-RU" sz="2400" dirty="0" smtClean="0"/>
              <a:t>также относятся состояние психологической защищённости, способность человека и среды отражать неблагоприятные внешние и внутренние воздействия.</a:t>
            </a:r>
            <a:endParaRPr lang="ru-RU" sz="2400" b="1" dirty="0"/>
          </a:p>
        </p:txBody>
      </p:sp>
      <p:pic>
        <p:nvPicPr>
          <p:cNvPr id="4" name="Рисунок 3" descr="https://psy.su/mod_files/reg_1/img_imgtop_reg_1_581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1" y="0"/>
            <a:ext cx="136815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47664" y="233353"/>
            <a:ext cx="734481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1100" algn="just">
              <a:lnSpc>
                <a:spcPts val="1615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122B9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Доктор психологических наук, профессор. Действительный член (академик) РАО. Почетный работник высшего профессионального образования РФ.</a:t>
            </a:r>
            <a:endParaRPr lang="ru-RU" sz="2000" b="1" dirty="0">
              <a:solidFill>
                <a:srgbClr val="122B9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4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  <a:solidFill>
            <a:srgbClr val="E6FACC"/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>
                <a:solidFill>
                  <a:srgbClr val="00359E"/>
                </a:solidFill>
              </a:rPr>
              <a:t>   </a:t>
            </a:r>
            <a:r>
              <a:rPr lang="ru-RU" sz="3200" b="1" dirty="0" smtClean="0">
                <a:solidFill>
                  <a:srgbClr val="00359E"/>
                </a:solidFill>
              </a:rPr>
              <a:t>А.С. Макаренко говорил, что ребенка воспитывает все: вещи, обстановка, но прежде всего и больше всего взрослые.</a:t>
            </a:r>
          </a:p>
          <a:p>
            <a:pPr algn="just">
              <a:buNone/>
            </a:pPr>
            <a:r>
              <a:rPr lang="ru-RU" sz="3200" dirty="0" smtClean="0">
                <a:solidFill>
                  <a:srgbClr val="00359E"/>
                </a:solidFill>
              </a:rPr>
              <a:t> </a:t>
            </a:r>
            <a:endParaRPr lang="ru-RU" sz="3200" dirty="0">
              <a:solidFill>
                <a:srgbClr val="00359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88" y="2579956"/>
            <a:ext cx="2987824" cy="417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7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91" y="365126"/>
            <a:ext cx="808585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660404"/>
                </a:solidFill>
              </a:rPr>
              <a:t/>
            </a:r>
            <a:br>
              <a:rPr lang="ru-RU" sz="2700" b="1" dirty="0" smtClean="0">
                <a:solidFill>
                  <a:srgbClr val="660404"/>
                </a:solidFill>
              </a:rPr>
            </a:br>
            <a:r>
              <a:rPr lang="ru-RU" sz="2700" b="1" dirty="0" smtClean="0">
                <a:solidFill>
                  <a:srgbClr val="660404"/>
                </a:solidFill>
              </a:rPr>
              <a:t/>
            </a:r>
            <a:br>
              <a:rPr lang="ru-RU" sz="2700" b="1" dirty="0" smtClean="0">
                <a:solidFill>
                  <a:srgbClr val="660404"/>
                </a:solidFill>
              </a:rPr>
            </a:br>
            <a:r>
              <a:rPr lang="ru-RU" sz="2700" b="1" dirty="0" smtClean="0">
                <a:solidFill>
                  <a:srgbClr val="122B96"/>
                </a:solidFill>
              </a:rPr>
              <a:t>Анкета для педагогов</a:t>
            </a:r>
            <a:br>
              <a:rPr lang="ru-RU" sz="2700" b="1" dirty="0" smtClean="0">
                <a:solidFill>
                  <a:srgbClr val="122B96"/>
                </a:solidFill>
              </a:rPr>
            </a:br>
            <a:r>
              <a:rPr lang="ru-RU" sz="2700" b="1" dirty="0" smtClean="0">
                <a:solidFill>
                  <a:srgbClr val="122B96"/>
                </a:solidFill>
              </a:rPr>
              <a:t>«Психологическая безопасность </a:t>
            </a:r>
            <a:br>
              <a:rPr lang="ru-RU" sz="2700" b="1" dirty="0" smtClean="0">
                <a:solidFill>
                  <a:srgbClr val="122B96"/>
                </a:solidFill>
              </a:rPr>
            </a:br>
            <a:r>
              <a:rPr lang="ru-RU" sz="2700" b="1" dirty="0" smtClean="0">
                <a:solidFill>
                  <a:srgbClr val="122B96"/>
                </a:solidFill>
              </a:rPr>
              <a:t>образовательной среды»</a:t>
            </a:r>
            <a:r>
              <a:rPr lang="ru-RU" b="1" dirty="0" smtClean="0">
                <a:solidFill>
                  <a:srgbClr val="122B96"/>
                </a:solidFill>
              </a:rPr>
              <a:t/>
            </a:r>
            <a:br>
              <a:rPr lang="ru-RU" b="1" dirty="0" smtClean="0">
                <a:solidFill>
                  <a:srgbClr val="122B96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964488" cy="48245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b="1" dirty="0" smtClean="0"/>
              <a:t>Что такое «опасность»?________________________________________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 smtClean="0"/>
              <a:t>Перечислите опасности, которые мы слышим, осязаем, видим, говорим:</a:t>
            </a:r>
            <a:r>
              <a:rPr lang="ru-RU" b="1" i="1" dirty="0" smtClean="0"/>
              <a:t>_____________________________________________________________</a:t>
            </a:r>
            <a:endParaRPr lang="ru-RU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b="1" dirty="0" smtClean="0"/>
              <a:t>Какие ассоциации возникают у вас на слова – «психологическая безопасность»? _____________________________________________________________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 smtClean="0"/>
              <a:t>Понятие «Психологическая безопасность образовательной среды», это _____________________________________________________________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 smtClean="0"/>
              <a:t>Перечислите риски психологической безопасности, связанные с индивидуальными особенностями дошкольника       ______________________________________________________________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 smtClean="0"/>
              <a:t>Перечислите риски психологической безопасности образовательной среды, связанные с отношениями «ребенок – </a:t>
            </a:r>
            <a:r>
              <a:rPr lang="ru-RU" b="1" dirty="0" err="1" smtClean="0"/>
              <a:t>ребенок</a:t>
            </a:r>
            <a:r>
              <a:rPr lang="ru-RU" b="1" dirty="0" smtClean="0"/>
              <a:t>» _____________________________________________________________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 smtClean="0"/>
              <a:t>Перечислите риски психологической безопасности, связанные с отношениями «воспитатель - ребенок» _____________________________________________________________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 smtClean="0"/>
              <a:t>Перечислите риски психологической безопасности, связанные с семьей и отношениями  «ребенок - родитель, семья» _____________________________________________________________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 smtClean="0"/>
              <a:t>Что необходимо для создания комфортной, психологически безопасной образовательной среды в  нашем  ДОУ?___________________________</a:t>
            </a:r>
          </a:p>
          <a:p>
            <a:pPr algn="ctr">
              <a:buNone/>
            </a:pPr>
            <a:r>
              <a:rPr lang="ru-RU" b="1" i="1" dirty="0" smtClean="0"/>
              <a:t>Спасибо за ответы!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38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122B96"/>
                </a:solidFill>
              </a:rPr>
              <a:t>Результаты анкетирования показали</a:t>
            </a:r>
            <a:endParaRPr lang="ru-RU" sz="2800" dirty="0">
              <a:solidFill>
                <a:srgbClr val="122B9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2578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>
              <a:spcAft>
                <a:spcPts val="600"/>
              </a:spcAft>
            </a:pPr>
            <a:r>
              <a:rPr lang="ru-RU" b="1" dirty="0" smtClean="0"/>
              <a:t>Наиболее сложным вопросом стало определение психологической безопасности образовательной среды - 60% педагогов ответили, что это среда, обеспечивающая сохранение психологического здоровья, защиту от психологического насилия; остальные - затруднились с ответом. </a:t>
            </a:r>
          </a:p>
          <a:p>
            <a:pPr algn="just">
              <a:spcAft>
                <a:spcPts val="600"/>
              </a:spcAft>
            </a:pPr>
            <a:r>
              <a:rPr lang="ru-RU" b="1" dirty="0" smtClean="0"/>
              <a:t>Наиболее полными были ответы на вопрос о рисках психологической безопасности, связанных с индивидуальными особенностями дошкольника.</a:t>
            </a:r>
          </a:p>
          <a:p>
            <a:pPr algn="just">
              <a:spcAft>
                <a:spcPts val="600"/>
              </a:spcAft>
            </a:pPr>
            <a:r>
              <a:rPr lang="ru-RU" b="1" dirty="0" smtClean="0"/>
              <a:t> На вопрос, «что необходимо для создания комфортной, психологически безопасной образовательной среды в  нашем  ДОУ?», - 45% педагогов отметили необходимость понимания родителями специфики развития детей; 33% педагогов отметили  необходимость взаимодействия всех участников образовательного процесса для оптимальной помощи в развитии детей.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6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359E"/>
                </a:solidFill>
              </a:rPr>
              <a:t>Практикум </a:t>
            </a:r>
            <a:br>
              <a:rPr lang="ru-RU" sz="3200" b="1" dirty="0" smtClean="0">
                <a:solidFill>
                  <a:srgbClr val="00359E"/>
                </a:solidFill>
              </a:rPr>
            </a:br>
            <a:r>
              <a:rPr lang="ru-RU" sz="3200" b="1" dirty="0" smtClean="0">
                <a:solidFill>
                  <a:srgbClr val="00359E"/>
                </a:solidFill>
              </a:rPr>
              <a:t>«Психологическая безопасность  </a:t>
            </a:r>
            <a:br>
              <a:rPr lang="ru-RU" sz="3200" b="1" dirty="0" smtClean="0">
                <a:solidFill>
                  <a:srgbClr val="00359E"/>
                </a:solidFill>
              </a:rPr>
            </a:br>
            <a:r>
              <a:rPr lang="ru-RU" sz="3200" b="1" dirty="0" smtClean="0">
                <a:solidFill>
                  <a:srgbClr val="00359E"/>
                </a:solidFill>
              </a:rPr>
              <a:t>образовательной среды ДОУ»</a:t>
            </a:r>
            <a:endParaRPr lang="ru-RU" sz="3200" b="1" dirty="0">
              <a:solidFill>
                <a:srgbClr val="00359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44824"/>
            <a:ext cx="9036496" cy="501317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</a:t>
            </a:r>
            <a:r>
              <a:rPr lang="ru-RU" sz="2800" b="1" dirty="0" smtClean="0"/>
              <a:t>Участники познакомились с системой понятий о формировании психологической безопасности образовательной среды в условиях ДОУ, вооружились методами анализа образовательной среды.</a:t>
            </a:r>
          </a:p>
          <a:p>
            <a:pPr marL="0" indent="0" algn="just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83293"/>
            <a:ext cx="3056598" cy="327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2062563"/>
            <a:ext cx="9036496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Сопровождение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это взаимодействие сопровождающего и сопровождаемого, направленное на разрешение жизненных проблем развития.</a:t>
            </a:r>
          </a:p>
          <a:p>
            <a:pPr marL="108000"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Психолого-педагогическое сопровождение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современных исследованиях рассматривается как особый вид помощи (или поддержки) ребенку, обеспечивающей его развитие в условиях образовательного процесса.</a:t>
            </a:r>
          </a:p>
          <a:p>
            <a:pPr marL="108000"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Психолого-педагогическое сопровождение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это целостная система, направленная на создание социально – психологических и педагогических условий для успешного воспитания, обучения и развития каждого ребенка в образовательной среде.</a:t>
            </a:r>
          </a:p>
          <a:p>
            <a:pPr marL="108000" algn="just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35" y="170898"/>
            <a:ext cx="2376264" cy="15996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85429" y="462898"/>
            <a:ext cx="67867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>
                <a:solidFill>
                  <a:srgbClr val="122B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Сопровождать – это значит идти вместе с кем-то </a:t>
            </a:r>
          </a:p>
          <a:p>
            <a:pPr algn="r"/>
            <a:r>
              <a:rPr lang="ru-RU" sz="2000" b="1" i="1" dirty="0">
                <a:solidFill>
                  <a:srgbClr val="122B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качестве спутника или провожатым</a:t>
            </a:r>
            <a:endParaRPr lang="ru-RU" sz="2000" i="1" dirty="0">
              <a:solidFill>
                <a:srgbClr val="122B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ru-RU" sz="2000" i="1" dirty="0">
                <a:solidFill>
                  <a:srgbClr val="122B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 толкового словаря В.И. Даля</a:t>
            </a:r>
          </a:p>
        </p:txBody>
      </p:sp>
    </p:spTree>
    <p:extLst>
      <p:ext uri="{BB962C8B-B14F-4D97-AF65-F5344CB8AC3E}">
        <p14:creationId xmlns:p14="http://schemas.microsoft.com/office/powerpoint/2010/main" val="19404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359E"/>
                </a:solidFill>
              </a:rPr>
              <a:t>Мероприятия для педагогов</a:t>
            </a:r>
            <a:endParaRPr lang="ru-RU" sz="3200" b="1" dirty="0">
              <a:solidFill>
                <a:srgbClr val="00359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589240"/>
          </a:xfrm>
          <a:solidFill>
            <a:srgbClr val="E6FAC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  </a:t>
            </a:r>
            <a:r>
              <a:rPr lang="ru-RU" sz="1600" b="1" dirty="0" smtClean="0"/>
              <a:t>Семинары и практикумы:</a:t>
            </a:r>
          </a:p>
          <a:p>
            <a:r>
              <a:rPr lang="ru-RU" sz="1600" b="1" dirty="0" smtClean="0"/>
              <a:t>«</a:t>
            </a:r>
            <a:r>
              <a:rPr lang="ru-RU" sz="1600" b="1" dirty="0"/>
              <a:t>Эффективное взаимодействие с родителями». </a:t>
            </a:r>
            <a:endParaRPr lang="ru-RU" sz="1600" b="1" dirty="0" smtClean="0"/>
          </a:p>
          <a:p>
            <a:r>
              <a:rPr lang="ru-RU" sz="1600" b="1" dirty="0" smtClean="0"/>
              <a:t>«Баланс»;</a:t>
            </a:r>
          </a:p>
          <a:p>
            <a:r>
              <a:rPr lang="ru-RU" sz="1600" b="1" dirty="0" smtClean="0"/>
              <a:t>«Своеобразие </a:t>
            </a:r>
            <a:r>
              <a:rPr lang="ru-RU" sz="1600" b="1" dirty="0"/>
              <a:t>психофизического развития и проблемы социальной адаптации </a:t>
            </a:r>
            <a:r>
              <a:rPr lang="ru-RU" sz="1600" b="1" dirty="0" smtClean="0"/>
              <a:t>дошкольников»; </a:t>
            </a:r>
          </a:p>
          <a:p>
            <a:pPr marL="0" indent="0">
              <a:buNone/>
            </a:pPr>
            <a:r>
              <a:rPr lang="ru-RU" sz="1600" b="1" dirty="0"/>
              <a:t> </a:t>
            </a:r>
            <a:r>
              <a:rPr lang="ru-RU" sz="1600" b="1" dirty="0" smtClean="0"/>
              <a:t>Тематические </a:t>
            </a:r>
            <a:r>
              <a:rPr lang="ru-RU" sz="1600" b="1" dirty="0"/>
              <a:t>консультации: </a:t>
            </a:r>
            <a:endParaRPr lang="ru-RU" sz="1600" b="1" dirty="0" smtClean="0"/>
          </a:p>
          <a:p>
            <a:r>
              <a:rPr lang="ru-RU" sz="1600" b="1" dirty="0" smtClean="0"/>
              <a:t>«</a:t>
            </a:r>
            <a:r>
              <a:rPr lang="ru-RU" sz="1600" b="1" dirty="0"/>
              <a:t>Игра как средство формирования социального опыта детей </a:t>
            </a:r>
            <a:r>
              <a:rPr lang="ru-RU" sz="1600" b="1" dirty="0" smtClean="0"/>
              <a:t>в </a:t>
            </a:r>
            <a:r>
              <a:rPr lang="ru-RU" sz="1600" b="1" dirty="0"/>
              <a:t>период адаптации</a:t>
            </a:r>
            <a:r>
              <a:rPr lang="ru-RU" sz="1600" b="1" dirty="0" smtClean="0"/>
              <a:t>»; </a:t>
            </a:r>
          </a:p>
          <a:p>
            <a:r>
              <a:rPr lang="ru-RU" sz="1600" b="1" dirty="0" smtClean="0"/>
              <a:t>«</a:t>
            </a:r>
            <a:r>
              <a:rPr lang="ru-RU" sz="1600" b="1" dirty="0"/>
              <a:t>Творчество как выход из эмоционального выгорания и способы его предотвращения</a:t>
            </a:r>
            <a:r>
              <a:rPr lang="ru-RU" sz="1600" b="1" dirty="0" smtClean="0"/>
              <a:t>»; </a:t>
            </a:r>
          </a:p>
          <a:p>
            <a:r>
              <a:rPr lang="ru-RU" sz="1600" b="1" dirty="0" smtClean="0"/>
              <a:t>«</a:t>
            </a:r>
            <a:r>
              <a:rPr lang="ru-RU" sz="1600" b="1" dirty="0"/>
              <a:t>Безобидные фразы, которые на самом деле воспитатель не должен говорить </a:t>
            </a:r>
            <a:r>
              <a:rPr lang="ru-RU" sz="1600" b="1" dirty="0" smtClean="0"/>
              <a:t>детям»;</a:t>
            </a:r>
          </a:p>
          <a:p>
            <a:r>
              <a:rPr lang="ru-RU" sz="1600" b="1" dirty="0" smtClean="0"/>
              <a:t> «</a:t>
            </a:r>
            <a:r>
              <a:rPr lang="ru-RU" sz="1600" b="1" dirty="0"/>
              <a:t>Технология личностно-ориентированного взаимодействия в работе с «трудными детьми</a:t>
            </a:r>
            <a:r>
              <a:rPr lang="ru-RU" sz="1600" b="1" dirty="0" smtClean="0"/>
              <a:t>»».</a:t>
            </a:r>
            <a:endParaRPr lang="ru-RU" sz="1600" b="1" dirty="0"/>
          </a:p>
          <a:p>
            <a:endParaRPr lang="ru-RU" sz="1600" b="1" dirty="0"/>
          </a:p>
          <a:p>
            <a:r>
              <a:rPr lang="ru-RU" sz="1600" b="1" dirty="0" smtClean="0"/>
              <a:t>Психологическая акция «Аптечка для души».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20741"/>
            <a:ext cx="2458617" cy="263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359E"/>
                </a:solidFill>
              </a:rPr>
              <a:t>Семинар-практикум для педагогов «Баланс» </a:t>
            </a:r>
            <a:endParaRPr lang="ru-RU" sz="2800" b="1" dirty="0">
              <a:solidFill>
                <a:srgbClr val="00359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257800"/>
          </a:xfrm>
          <a:solidFill>
            <a:srgbClr val="E6FACC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/>
              <a:t>В</a:t>
            </a:r>
            <a:r>
              <a:rPr lang="ru-RU" sz="2000" b="1" dirty="0" smtClean="0"/>
              <a:t>опросы: </a:t>
            </a:r>
          </a:p>
          <a:p>
            <a:pPr algn="just"/>
            <a:r>
              <a:rPr lang="ru-RU" sz="2000" b="1" dirty="0" smtClean="0"/>
              <a:t> психологическая безопасность педагогов, профилактика </a:t>
            </a:r>
            <a:r>
              <a:rPr lang="ru-RU" sz="2000" b="1" dirty="0" err="1" smtClean="0"/>
              <a:t>моббинга</a:t>
            </a:r>
            <a:r>
              <a:rPr lang="ru-RU" sz="2000" b="1" dirty="0" smtClean="0"/>
              <a:t>; </a:t>
            </a:r>
          </a:p>
          <a:p>
            <a:pPr algn="just"/>
            <a:r>
              <a:rPr lang="ru-RU" sz="2000" b="1" dirty="0" smtClean="0"/>
              <a:t>этапы профессионального становления и деформации педагога, </a:t>
            </a:r>
          </a:p>
          <a:p>
            <a:pPr algn="just"/>
            <a:r>
              <a:rPr lang="ru-RU" sz="2000" b="1" dirty="0" smtClean="0"/>
              <a:t> эмоциональное выгорание. </a:t>
            </a:r>
          </a:p>
          <a:p>
            <a:pPr algn="just"/>
            <a:endParaRPr lang="ru-RU" sz="2400" b="1" dirty="0" smtClean="0"/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29001"/>
            <a:ext cx="2901832" cy="3428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2" y="3429001"/>
            <a:ext cx="3116393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122B96"/>
                </a:solidFill>
              </a:rPr>
              <a:t>Психологическая диета</a:t>
            </a:r>
            <a:r>
              <a:rPr lang="ru-RU" sz="3600" dirty="0">
                <a:solidFill>
                  <a:srgbClr val="122B96"/>
                </a:solidFill>
              </a:rPr>
              <a:t/>
            </a:r>
            <a:br>
              <a:rPr lang="ru-RU" sz="3600" dirty="0">
                <a:solidFill>
                  <a:srgbClr val="122B96"/>
                </a:solidFill>
              </a:rPr>
            </a:br>
            <a:endParaRPr lang="ru-RU" dirty="0">
              <a:solidFill>
                <a:srgbClr val="122B9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80526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ru-RU" sz="2400" b="1" i="1" dirty="0" smtClean="0"/>
              <a:t>Приятное </a:t>
            </a:r>
            <a:r>
              <a:rPr lang="ru-RU" sz="2400" b="1" i="1" dirty="0"/>
              <a:t>начало и конец дня. </a:t>
            </a:r>
            <a:r>
              <a:rPr lang="ru-RU" sz="2400" dirty="0"/>
              <a:t>Необходимо начинать и заканчивать день чем-то приятным. Это может быть все что угодно.</a:t>
            </a:r>
          </a:p>
          <a:p>
            <a:pPr marL="0" indent="0" algn="just">
              <a:buFontTx/>
              <a:buNone/>
              <a:defRPr/>
            </a:pPr>
            <a:r>
              <a:rPr lang="ru-RU" sz="2400" b="1" i="1" dirty="0"/>
              <a:t>Фиксирование положительных импульсов. </a:t>
            </a:r>
            <a:r>
              <a:rPr lang="ru-RU" sz="2400" dirty="0"/>
              <a:t>Составляйте график положительных импульсов в вашей повседневной жизни не менее трех месяцев. Такая фиксация необходима, чтобы выработать привычку обращать как можно больше внимания на положительные события.</a:t>
            </a:r>
          </a:p>
          <a:p>
            <a:pPr marL="0" indent="0" algn="just">
              <a:buFontTx/>
              <a:buNone/>
              <a:defRPr/>
            </a:pPr>
            <a:r>
              <a:rPr lang="ru-RU" sz="2400" b="1" i="1" dirty="0"/>
              <a:t>Соблюдение пропорции положительных </a:t>
            </a:r>
            <a:r>
              <a:rPr lang="ru-RU" sz="2400" b="1" i="1" dirty="0" smtClean="0"/>
              <a:t>и </a:t>
            </a:r>
            <a:r>
              <a:rPr lang="ru-RU" sz="2400" b="1" i="1" dirty="0"/>
              <a:t>отрицательных факторов</a:t>
            </a:r>
            <a:endParaRPr lang="ru-RU" sz="2400" dirty="0"/>
          </a:p>
          <a:p>
            <a:pPr marL="0" indent="0" algn="just">
              <a:buFontTx/>
              <a:buNone/>
              <a:defRPr/>
            </a:pPr>
            <a:r>
              <a:rPr lang="ru-RU" sz="2400" dirty="0"/>
              <a:t>     Для жизнерадостного состояния нужна пропорция 6:1.</a:t>
            </a:r>
          </a:p>
          <a:p>
            <a:pPr marL="0" indent="0" algn="just">
              <a:buFontTx/>
              <a:buNone/>
              <a:defRPr/>
            </a:pPr>
            <a:r>
              <a:rPr lang="ru-RU" sz="2400" dirty="0"/>
              <a:t>     Для обычного уравновешенного состояния – 3:1.   </a:t>
            </a:r>
          </a:p>
          <a:p>
            <a:pPr marL="0" indent="0" algn="just">
              <a:buFontTx/>
              <a:buNone/>
              <a:defRPr/>
            </a:pPr>
            <a:r>
              <a:rPr lang="ru-RU" sz="2400" b="1" i="1" dirty="0"/>
              <a:t>Соблюдение пропорции забот и отдыха. </a:t>
            </a:r>
            <a:r>
              <a:rPr lang="ru-RU" sz="2400" dirty="0"/>
              <a:t>Из семи дней минимум один должен полностью посвящаться расслаблению и отдыху.</a:t>
            </a:r>
          </a:p>
          <a:p>
            <a:pPr marL="0" indent="0">
              <a:buFontTx/>
              <a:buNone/>
              <a:defRPr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8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273" y="386862"/>
            <a:ext cx="7886700" cy="7913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122B96"/>
                </a:solidFill>
              </a:rPr>
              <a:t>Психологическая диета</a:t>
            </a:r>
            <a:r>
              <a:rPr lang="ru-RU" sz="3600" dirty="0">
                <a:solidFill>
                  <a:srgbClr val="122B96"/>
                </a:solidFill>
              </a:rPr>
              <a:t/>
            </a:r>
            <a:br>
              <a:rPr lang="ru-RU" sz="3600" dirty="0">
                <a:solidFill>
                  <a:srgbClr val="122B96"/>
                </a:solidFill>
              </a:rPr>
            </a:br>
            <a:endParaRPr lang="ru-RU" dirty="0">
              <a:solidFill>
                <a:srgbClr val="122B9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602128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1800" b="1" i="1" dirty="0" smtClean="0"/>
              <a:t>Сохранение </a:t>
            </a:r>
            <a:r>
              <a:rPr lang="ru-RU" sz="1800" b="1" i="1" dirty="0"/>
              <a:t>положительной тематики разговоров. </a:t>
            </a:r>
            <a:r>
              <a:rPr lang="ru-RU" sz="1800" dirty="0"/>
              <a:t>Необходимо научиться контролировать течение разговора:</a:t>
            </a:r>
          </a:p>
          <a:p>
            <a:pPr lvl="1">
              <a:defRPr/>
            </a:pPr>
            <a:r>
              <a:rPr lang="ru-RU" sz="1800" dirty="0"/>
              <a:t>в обычных разговорах </a:t>
            </a:r>
            <a:r>
              <a:rPr lang="ru-RU" sz="1800" dirty="0" smtClean="0"/>
              <a:t>старайтесь </a:t>
            </a:r>
            <a:r>
              <a:rPr lang="ru-RU" sz="1800" dirty="0"/>
              <a:t>как можно меньше затрагивать неприятные темы;</a:t>
            </a:r>
          </a:p>
          <a:p>
            <a:pPr lvl="1">
              <a:defRPr/>
            </a:pPr>
            <a:r>
              <a:rPr lang="ru-RU" sz="1800" dirty="0"/>
              <a:t>постарайтесь, чтобы неприятный разговор, занимал как можно меньше времени;</a:t>
            </a:r>
          </a:p>
          <a:p>
            <a:pPr lvl="1">
              <a:defRPr/>
            </a:pPr>
            <a:r>
              <a:rPr lang="ru-RU" sz="1800" dirty="0"/>
              <a:t>старайтесь как можно быстрее закончить разговор с человеком, который имеет дурную привычку говорить только о плохом;</a:t>
            </a:r>
          </a:p>
          <a:p>
            <a:pPr lvl="1">
              <a:defRPr/>
            </a:pPr>
            <a:r>
              <a:rPr lang="ru-RU" sz="1800" dirty="0"/>
              <a:t>разговор в негативном ключе постарайтесь перевести в положительное русло или просто сменить тему.</a:t>
            </a:r>
          </a:p>
          <a:p>
            <a:pPr>
              <a:defRPr/>
            </a:pPr>
            <a:r>
              <a:rPr lang="ru-RU" sz="1800" b="1" dirty="0"/>
              <a:t>Взаимоотношения с людьми.</a:t>
            </a:r>
            <a:endParaRPr lang="ru-RU" sz="1800" dirty="0"/>
          </a:p>
          <a:p>
            <a:pPr marL="0" indent="0">
              <a:buFontTx/>
              <a:buNone/>
              <a:defRPr/>
            </a:pPr>
            <a:r>
              <a:rPr lang="ru-RU" sz="1800" b="1" dirty="0"/>
              <a:t>Общение может снимать </a:t>
            </a:r>
            <a:r>
              <a:rPr lang="ru-RU" sz="1800" b="1" dirty="0" smtClean="0"/>
              <a:t>стресс </a:t>
            </a:r>
            <a:r>
              <a:rPr lang="ru-RU" sz="1800" b="1" dirty="0"/>
              <a:t>и приводить к нему. Старайтесь:</a:t>
            </a:r>
            <a:endParaRPr lang="ru-RU" sz="1800" dirty="0"/>
          </a:p>
          <a:p>
            <a:pPr marL="0" indent="0">
              <a:buFontTx/>
              <a:buNone/>
              <a:defRPr/>
            </a:pPr>
            <a:r>
              <a:rPr lang="ru-RU" sz="1800" b="1" dirty="0"/>
              <a:t>– </a:t>
            </a:r>
            <a:r>
              <a:rPr lang="ru-RU" sz="1800" dirty="0"/>
              <a:t>беречь интимные отношения,</a:t>
            </a:r>
          </a:p>
          <a:p>
            <a:pPr marL="0" indent="0">
              <a:buFontTx/>
              <a:buNone/>
              <a:defRPr/>
            </a:pPr>
            <a:r>
              <a:rPr lang="ru-RU" sz="1800" dirty="0"/>
              <a:t> – развивать общительность,</a:t>
            </a:r>
          </a:p>
          <a:p>
            <a:pPr marL="0" indent="0">
              <a:buFontTx/>
              <a:buNone/>
              <a:defRPr/>
            </a:pPr>
            <a:r>
              <a:rPr lang="ru-RU" sz="1800" dirty="0"/>
              <a:t> – замечать чувства окружающих и не смешивать их с собственными,</a:t>
            </a:r>
          </a:p>
          <a:p>
            <a:pPr marL="0" indent="0">
              <a:buFontTx/>
              <a:buNone/>
              <a:defRPr/>
            </a:pPr>
            <a:r>
              <a:rPr lang="ru-RU" sz="1800" dirty="0"/>
              <a:t> – поддерживать контакты с друзьями,</a:t>
            </a:r>
          </a:p>
          <a:p>
            <a:pPr marL="0" indent="0">
              <a:buFontTx/>
              <a:buNone/>
              <a:defRPr/>
            </a:pPr>
            <a:r>
              <a:rPr lang="ru-RU" sz="1800" dirty="0"/>
              <a:t> – подбадривать окружающих.</a:t>
            </a:r>
          </a:p>
          <a:p>
            <a:pPr>
              <a:defRPr/>
            </a:pPr>
            <a:r>
              <a:rPr lang="ru-RU" sz="1800" b="1" dirty="0"/>
              <a:t>Помощь и поддержка.</a:t>
            </a:r>
            <a:endParaRPr lang="ru-RU" sz="1800" dirty="0"/>
          </a:p>
          <a:p>
            <a:pPr marL="0" indent="0">
              <a:buFontTx/>
              <a:buNone/>
              <a:defRPr/>
            </a:pPr>
            <a:r>
              <a:rPr lang="ru-RU" sz="1800" dirty="0"/>
              <a:t>Осознайте, что внутри и вне вас всегда найдутся дополнительные ресурсы:</a:t>
            </a:r>
          </a:p>
          <a:p>
            <a:pPr marL="0" indent="0">
              <a:buFontTx/>
              <a:buNone/>
              <a:defRPr/>
            </a:pPr>
            <a:r>
              <a:rPr lang="ru-RU" sz="1800" dirty="0"/>
              <a:t>– каждый день подбадривайте себя мыслями “Всё будет хорошо”, </a:t>
            </a:r>
          </a:p>
          <a:p>
            <a:pPr marL="0" indent="0">
              <a:buFontTx/>
              <a:buNone/>
              <a:defRPr/>
            </a:pPr>
            <a:r>
              <a:rPr lang="ru-RU" sz="1800" dirty="0"/>
              <a:t> – не стесняйтесь обращаться за помощью к близким, друзьям или специалистам.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5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359E"/>
                </a:solidFill>
              </a:rPr>
              <a:t>Памятки и рекомендации </a:t>
            </a:r>
            <a:endParaRPr lang="ru-RU" sz="3200" b="1" dirty="0">
              <a:solidFill>
                <a:srgbClr val="00359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257800"/>
          </a:xfrm>
          <a:solidFill>
            <a:srgbClr val="E6FACC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1800" b="1" dirty="0" smtClean="0"/>
              <a:t>Для педагогов: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dirty="0"/>
              <a:t>«Создание благоприятного психологического климата в коллективе»</a:t>
            </a:r>
            <a:r>
              <a:rPr lang="ru-RU" sz="1800" b="1" i="1" dirty="0"/>
              <a:t>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dirty="0"/>
              <a:t>«Как говорить с родителями о плохом поведении ребенка»;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dirty="0" smtClean="0"/>
              <a:t>«Какой метод эффективнее - похвала или</a:t>
            </a:r>
            <a:r>
              <a:rPr lang="ru-RU" sz="1800" dirty="0" smtClean="0"/>
              <a:t> </a:t>
            </a:r>
            <a:r>
              <a:rPr lang="ru-RU" sz="1800" b="1" dirty="0" smtClean="0"/>
              <a:t>наказание?»;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dirty="0" smtClean="0"/>
              <a:t>«Стресс и стрессоустойчивость»;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dirty="0" smtClean="0"/>
              <a:t>«Профилактика утомления детей на занятии»;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b="1" i="1" dirty="0" smtClean="0"/>
              <a:t> </a:t>
            </a:r>
            <a:r>
              <a:rPr lang="ru-RU" sz="1800" b="1" dirty="0" smtClean="0"/>
              <a:t>«</a:t>
            </a:r>
            <a:r>
              <a:rPr lang="ru-RU" sz="1800" b="1" dirty="0"/>
              <a:t>Психологическая разгрузка педагога»</a:t>
            </a:r>
            <a:r>
              <a:rPr lang="ru-RU" sz="1800" b="1" dirty="0" smtClean="0"/>
              <a:t>.</a:t>
            </a:r>
            <a:endParaRPr lang="ru-RU" sz="1800" dirty="0">
              <a:latin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ru-RU" sz="1800" b="1" dirty="0" smtClean="0"/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7030A0"/>
              </a:solidFill>
            </a:endParaRPr>
          </a:p>
          <a:p>
            <a:pPr marL="0" indent="0">
              <a:buNone/>
              <a:defRPr/>
            </a:pPr>
            <a:endParaRPr lang="ru-RU" sz="1800" dirty="0" smtClean="0"/>
          </a:p>
          <a:p>
            <a:pPr>
              <a:buFont typeface="Wingdings" pitchFamily="2" charset="2"/>
              <a:buChar char="Ø"/>
              <a:defRPr/>
            </a:pPr>
            <a:endParaRPr lang="ru-RU" sz="1800" b="1" dirty="0" smtClean="0"/>
          </a:p>
          <a:p>
            <a:pPr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>
              <a:buFont typeface="Wingdings" pitchFamily="2" charset="2"/>
              <a:buNone/>
              <a:defRPr/>
            </a:pPr>
            <a:endParaRPr lang="ru-RU" sz="1800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6285"/>
            <a:ext cx="2736303" cy="406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22B96"/>
                </a:solidFill>
              </a:rPr>
              <a:t>Мероприятия с родителями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312687"/>
            <a:ext cx="9036496" cy="554531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600" b="1" dirty="0"/>
              <a:t>Семинары и  практикумы: </a:t>
            </a:r>
          </a:p>
          <a:p>
            <a:r>
              <a:rPr lang="ru-RU" sz="2200" b="1" dirty="0" smtClean="0"/>
              <a:t>«</a:t>
            </a:r>
            <a:r>
              <a:rPr lang="ru-RU" sz="2100" b="1" dirty="0" smtClean="0"/>
              <a:t>Семейное </a:t>
            </a:r>
            <a:r>
              <a:rPr lang="ru-RU" sz="2100" b="1" dirty="0"/>
              <a:t>воспитание – основа формирования здоровья ребенка</a:t>
            </a:r>
            <a:r>
              <a:rPr lang="ru-RU" sz="2100" b="1" dirty="0" smtClean="0"/>
              <a:t>»;</a:t>
            </a:r>
            <a:endParaRPr lang="ru-RU" sz="2100" b="1" dirty="0"/>
          </a:p>
          <a:p>
            <a:r>
              <a:rPr lang="ru-RU" sz="2100" b="1" dirty="0"/>
              <a:t>«Мой ребенок одаренный?»;</a:t>
            </a:r>
          </a:p>
          <a:p>
            <a:r>
              <a:rPr lang="ru-RU" altLang="ru-RU" sz="2100" b="1" dirty="0"/>
              <a:t>«Если с ребенком трудно </a:t>
            </a:r>
            <a:r>
              <a:rPr lang="ru-RU" altLang="ru-RU" sz="2100" b="1" dirty="0" smtClean="0"/>
              <a:t>общаться!».</a:t>
            </a:r>
            <a:endParaRPr lang="ru-RU" sz="2100" b="1" dirty="0"/>
          </a:p>
          <a:p>
            <a:pPr marL="0" indent="0">
              <a:buNone/>
            </a:pPr>
            <a:r>
              <a:rPr lang="ru-RU" sz="2600" b="1" dirty="0"/>
              <a:t>Консультации для родителей: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100" b="1" dirty="0"/>
              <a:t>«Оказание родителями психологической поддержки детям</a:t>
            </a:r>
            <a:r>
              <a:rPr lang="ru-RU" sz="2100" b="1" dirty="0" smtClean="0"/>
              <a:t>»;</a:t>
            </a:r>
            <a:endParaRPr lang="ru-RU" sz="21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100" b="1" dirty="0"/>
              <a:t>«Информационные перегрузки и утомление у дошкольников</a:t>
            </a:r>
            <a:r>
              <a:rPr lang="ru-RU" sz="2100" b="1" dirty="0" smtClean="0"/>
              <a:t>»;</a:t>
            </a:r>
            <a:endParaRPr lang="ru-RU" sz="21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100" b="1" dirty="0"/>
              <a:t>«Психологическая поддержка выпускников детского сада»;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100" b="1" dirty="0"/>
              <a:t>бинарная «Кому адажио, кому аллегро» (с музыкальным руководителем);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100" b="1" dirty="0"/>
              <a:t>«Шесть установок родителей, которые формируют </a:t>
            </a:r>
            <a:r>
              <a:rPr lang="ru-RU" sz="2100" b="1" dirty="0" smtClean="0"/>
              <a:t>вредные</a:t>
            </a:r>
          </a:p>
          <a:p>
            <a:pPr marL="0" indent="0">
              <a:buNone/>
            </a:pPr>
            <a:r>
              <a:rPr lang="ru-RU" sz="2100" b="1" dirty="0" smtClean="0"/>
              <a:t> </a:t>
            </a:r>
            <a:r>
              <a:rPr lang="ru-RU" sz="2100" b="1" dirty="0"/>
              <a:t>пищевые привычки у ребенка»;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100" b="1" dirty="0"/>
              <a:t>«Как научить детей делиться»;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100" b="1" dirty="0"/>
              <a:t>«Вирус цифрового слабоумия»;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100" b="1" dirty="0"/>
              <a:t> «Синдром </a:t>
            </a:r>
            <a:r>
              <a:rPr lang="ru-RU" sz="2100" b="1" dirty="0" err="1"/>
              <a:t>Карлсона</a:t>
            </a:r>
            <a:r>
              <a:rPr lang="ru-RU" sz="2100" b="1" dirty="0"/>
              <a:t> или друг, которого нет</a:t>
            </a:r>
            <a:r>
              <a:rPr lang="ru-RU" sz="2100" b="1" dirty="0" smtClean="0"/>
              <a:t>».</a:t>
            </a:r>
            <a:endParaRPr lang="ru-RU" sz="2100" b="1" i="1" dirty="0"/>
          </a:p>
          <a:p>
            <a:r>
              <a:rPr lang="ru-RU" sz="2100" b="1" dirty="0"/>
              <a:t>Акция: «Рюкзак для добрых пап</a:t>
            </a:r>
            <a:r>
              <a:rPr lang="ru-RU" sz="2100" b="1" dirty="0" smtClean="0"/>
              <a:t>».</a:t>
            </a:r>
            <a:endParaRPr lang="ru-RU" sz="2100" b="1" i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13176"/>
            <a:ext cx="2592288" cy="166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8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b="1" dirty="0" err="1" smtClean="0">
                <a:solidFill>
                  <a:srgbClr val="122B96"/>
                </a:solidFill>
              </a:rPr>
              <a:t>Метенова</a:t>
            </a:r>
            <a:r>
              <a:rPr lang="ru-RU" sz="3200" b="1" dirty="0" smtClean="0">
                <a:solidFill>
                  <a:srgbClr val="122B96"/>
                </a:solidFill>
              </a:rPr>
              <a:t> Н.М. </a:t>
            </a:r>
            <a:endParaRPr lang="ru-RU" sz="3200" b="1" dirty="0">
              <a:solidFill>
                <a:srgbClr val="122B9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853333"/>
            <a:ext cx="4499992" cy="488803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Автор современных методик по </a:t>
            </a:r>
            <a:r>
              <a:rPr lang="ru-RU" sz="2400" b="1" i="1" dirty="0" smtClean="0"/>
              <a:t>семейному воспитанию</a:t>
            </a:r>
            <a:r>
              <a:rPr lang="ru-RU" sz="2400" b="1" dirty="0" smtClean="0"/>
              <a:t>, педагог-новатор, отличник народного просвещения.</a:t>
            </a:r>
          </a:p>
          <a:p>
            <a:endParaRPr lang="ru-RU" b="1" dirty="0"/>
          </a:p>
        </p:txBody>
      </p:sp>
      <p:pic>
        <p:nvPicPr>
          <p:cNvPr id="1027" name="Picture 3" descr="C:\Users\Админ\Desktop\Risunok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76204"/>
            <a:ext cx="4644008" cy="2488900"/>
          </a:xfrm>
          <a:prstGeom prst="rect">
            <a:avLst/>
          </a:prstGeom>
          <a:noFill/>
        </p:spPr>
      </p:pic>
      <p:pic>
        <p:nvPicPr>
          <p:cNvPr id="1028" name="Picture 4" descr="C:\Users\Админ\Desktop\Risunok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5105"/>
            <a:ext cx="4572000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74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840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122B96"/>
                </a:solidFill>
              </a:rPr>
              <a:t>Памятки и рекомендации </a:t>
            </a:r>
            <a:br>
              <a:rPr lang="ru-RU" sz="3200" b="1" dirty="0" smtClean="0">
                <a:solidFill>
                  <a:srgbClr val="122B96"/>
                </a:solidFill>
              </a:rPr>
            </a:br>
            <a:endParaRPr lang="ru-RU" sz="3200" dirty="0">
              <a:solidFill>
                <a:srgbClr val="122B9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70438"/>
            <a:ext cx="8856984" cy="589963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1600" dirty="0"/>
          </a:p>
          <a:p>
            <a:pPr>
              <a:buClr>
                <a:srgbClr val="C00000"/>
              </a:buClr>
              <a:buFont typeface="Wingdings" pitchFamily="2" charset="2"/>
              <a:buNone/>
              <a:defRPr/>
            </a:pPr>
            <a:r>
              <a:rPr lang="ru-RU" sz="2900" b="1" dirty="0" smtClean="0"/>
              <a:t>Для родителей</a:t>
            </a:r>
          </a:p>
          <a:p>
            <a:pPr>
              <a:buClr>
                <a:srgbClr val="C00000"/>
              </a:buClr>
              <a:buFont typeface="Wingdings" pitchFamily="2" charset="2"/>
              <a:buNone/>
              <a:defRPr/>
            </a:pPr>
            <a:endParaRPr lang="ru-RU" sz="2300" b="1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200" b="1" dirty="0" smtClean="0">
                <a:latin typeface="Arial" pitchFamily="34" charset="0"/>
              </a:rPr>
              <a:t>«</a:t>
            </a:r>
            <a:r>
              <a:rPr lang="ru-RU" sz="2500" b="1" dirty="0" smtClean="0"/>
              <a:t>Обеспечение психологической безопасности личности ребенка»;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500" b="1" dirty="0" smtClean="0"/>
              <a:t>«Возрастная и ситуативная агрессия у детей»;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500" b="1" dirty="0" smtClean="0"/>
              <a:t>«Звезды кризиса трех лет»;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500" b="1" dirty="0" smtClean="0"/>
              <a:t>«Что делать, если вы собрались в детский сад»;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500" b="1" dirty="0" smtClean="0"/>
              <a:t>«Что делать, если ребенок не желает делиться своими игрушками»;</a:t>
            </a:r>
            <a:endParaRPr lang="ru-RU" sz="2500" b="1" dirty="0"/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500" b="1" dirty="0" smtClean="0"/>
              <a:t>«Что делать, если ребенок называет себя другим именем»;</a:t>
            </a:r>
            <a:r>
              <a:rPr lang="ru-RU" sz="2500" b="1" dirty="0"/>
              <a:t>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500" b="1" dirty="0" smtClean="0"/>
              <a:t>«</a:t>
            </a:r>
            <a:r>
              <a:rPr lang="ru-RU" sz="2500" b="1" dirty="0"/>
              <a:t>Ребенок царапает или кусает других детей. Что рекомендовать родителям</a:t>
            </a:r>
            <a:r>
              <a:rPr lang="ru-RU" sz="2500" b="1" dirty="0" smtClean="0"/>
              <a:t>»;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500" b="1" dirty="0" smtClean="0"/>
              <a:t>«</a:t>
            </a:r>
            <a:r>
              <a:rPr lang="ru-RU" sz="2500" b="1" dirty="0"/>
              <a:t>Плаксивость ребенка. Что  рекомендовать родителям</a:t>
            </a:r>
            <a:r>
              <a:rPr lang="ru-RU" sz="2500" b="1" dirty="0" smtClean="0"/>
              <a:t>»;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500" b="1" dirty="0"/>
              <a:t>«Психологическая поддержка детей»,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500" b="1" dirty="0" smtClean="0"/>
              <a:t>«</a:t>
            </a:r>
            <a:r>
              <a:rPr lang="ru-RU" sz="2500" b="1" dirty="0"/>
              <a:t>Готовность к школе</a:t>
            </a:r>
            <a:r>
              <a:rPr lang="ru-RU" sz="2500" b="1" dirty="0" smtClean="0"/>
              <a:t>?»;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500" b="1" dirty="0" smtClean="0"/>
              <a:t>«</a:t>
            </a:r>
            <a:r>
              <a:rPr lang="ru-RU" sz="2500" b="1" dirty="0"/>
              <a:t>Если ребёнок плохо ест</a:t>
            </a:r>
            <a:r>
              <a:rPr lang="ru-RU" sz="2500" b="1" dirty="0" smtClean="0"/>
              <a:t>…»;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500" b="1" dirty="0" smtClean="0"/>
              <a:t>«</a:t>
            </a:r>
            <a:r>
              <a:rPr lang="ru-RU" sz="2500" b="1" dirty="0"/>
              <a:t>О чем вы беседуете с ребенком, идя в детский сад</a:t>
            </a:r>
            <a:r>
              <a:rPr lang="ru-RU" sz="2500" b="1" dirty="0" smtClean="0"/>
              <a:t>?»;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500" b="1" dirty="0" smtClean="0"/>
              <a:t>«</a:t>
            </a:r>
            <a:r>
              <a:rPr lang="ru-RU" sz="2500" b="1" dirty="0"/>
              <a:t>Чему научил тебя папа</a:t>
            </a:r>
            <a:r>
              <a:rPr lang="ru-RU" sz="2500" b="1" dirty="0" smtClean="0"/>
              <a:t>?»;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500" b="1" dirty="0"/>
              <a:t>«Как родители могут помочь ребенку в период адаптации»;  </a:t>
            </a:r>
            <a:endParaRPr lang="ru-RU" sz="2500" b="1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500" b="1" dirty="0" smtClean="0"/>
              <a:t>«</a:t>
            </a:r>
            <a:r>
              <a:rPr lang="ru-RU" sz="2500" b="1" dirty="0"/>
              <a:t>Как правильно хвалить ребенка?»;  </a:t>
            </a:r>
            <a:endParaRPr lang="ru-RU" sz="2500" b="1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500" b="1" dirty="0" smtClean="0"/>
              <a:t>«</a:t>
            </a:r>
            <a:r>
              <a:rPr lang="ru-RU" sz="2500" b="1" dirty="0"/>
              <a:t>Детская </a:t>
            </a:r>
            <a:r>
              <a:rPr lang="ru-RU" sz="2500" b="1" dirty="0" err="1"/>
              <a:t>гиперактивность</a:t>
            </a:r>
            <a:r>
              <a:rPr lang="ru-RU" sz="2500" b="1" dirty="0"/>
              <a:t>: причины, рекомендации»;  </a:t>
            </a:r>
            <a:endParaRPr lang="ru-RU" sz="2500" b="1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500" b="1" dirty="0" smtClean="0"/>
              <a:t>«</a:t>
            </a:r>
            <a:r>
              <a:rPr lang="ru-RU" sz="2500" b="1" dirty="0"/>
              <a:t>Ребенок в мире техники и технологии</a:t>
            </a:r>
            <a:r>
              <a:rPr lang="ru-RU" sz="2500" b="1" dirty="0" smtClean="0"/>
              <a:t>». </a:t>
            </a:r>
            <a:r>
              <a:rPr lang="ru-RU" sz="2500" b="1" dirty="0"/>
              <a:t>и др.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ru-RU" sz="1900" b="1" dirty="0"/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ru-RU" sz="1800" b="1" i="1" dirty="0"/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ru-RU" sz="1800" b="1" i="1" dirty="0"/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ru-RU" sz="1800" b="1" dirty="0" smtClean="0">
              <a:latin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None/>
              <a:defRPr/>
            </a:pPr>
            <a:endParaRPr lang="ru-RU" sz="1800" dirty="0" smtClean="0"/>
          </a:p>
          <a:p>
            <a:pPr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1800" dirty="0" smtClean="0"/>
          </a:p>
          <a:p>
            <a:pPr>
              <a:buFont typeface="Wingdings" pitchFamily="2" charset="2"/>
              <a:buChar char="Ø"/>
              <a:defRPr/>
            </a:pPr>
            <a:endParaRPr lang="ru-RU" sz="1800" b="1" dirty="0" smtClean="0"/>
          </a:p>
          <a:p>
            <a:pPr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>
              <a:buFont typeface="Wingdings" pitchFamily="2" charset="2"/>
              <a:buNone/>
              <a:defRPr/>
            </a:pPr>
            <a:endParaRPr lang="ru-RU" sz="1800" dirty="0" smtClean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2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473"/>
            <a:ext cx="8633048" cy="142617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   </a:t>
            </a:r>
            <a:r>
              <a:rPr lang="ru-RU" sz="2800" dirty="0"/>
              <a:t> </a:t>
            </a:r>
            <a:r>
              <a:rPr lang="ru-RU" sz="2800" dirty="0" smtClean="0"/>
              <a:t> Проектная </a:t>
            </a:r>
            <a:r>
              <a:rPr lang="ru-RU" sz="2800" dirty="0"/>
              <a:t>деятельность  побуждает повышать профессионально-творческий	 </a:t>
            </a:r>
            <a:r>
              <a:rPr lang="ru-RU" sz="2800" dirty="0" smtClean="0"/>
              <a:t>уровень участников, </a:t>
            </a:r>
            <a:r>
              <a:rPr lang="ru-RU" sz="2800" dirty="0"/>
              <a:t>что несомненно сказывается на качестве  </a:t>
            </a:r>
            <a:r>
              <a:rPr lang="ru-RU" sz="2800" dirty="0" err="1" smtClean="0"/>
              <a:t>воспитательно</a:t>
            </a:r>
            <a:r>
              <a:rPr lang="ru-RU" sz="2800" dirty="0" smtClean="0"/>
              <a:t>-образовательного процесса, активизирует  взаимодействие всех участников образовательных отношений.</a:t>
            </a:r>
            <a:endParaRPr lang="ru-RU" sz="2800" dirty="0"/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4830"/>
            <a:ext cx="1115616" cy="1075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65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22B96"/>
                </a:solidFill>
              </a:rPr>
              <a:t>Спасибо за внимание!</a:t>
            </a:r>
            <a:endParaRPr lang="ru-RU" b="1" dirty="0">
              <a:solidFill>
                <a:srgbClr val="122B96"/>
              </a:solidFill>
            </a:endParaRPr>
          </a:p>
        </p:txBody>
      </p:sp>
      <p:pic>
        <p:nvPicPr>
          <p:cNvPr id="6" name="Picture 2" descr="C:\Users\Логопед\Downloads\WhatsApp Image 2022-04-15 at 13.55.0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198884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60542" y="6541046"/>
            <a:ext cx="2583458" cy="3169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88665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altLang="ru-RU" sz="3600" b="1" i="1" spc="90" dirty="0" smtClean="0">
                <a:solidFill>
                  <a:srgbClr val="122B96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ru-RU" altLang="ru-RU" sz="3600" b="1" i="1" spc="90" dirty="0" smtClean="0">
                <a:solidFill>
                  <a:srgbClr val="122B96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ru-RU" altLang="ru-RU" sz="3600" b="1" i="1" spc="90" dirty="0">
                <a:solidFill>
                  <a:srgbClr val="122B96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ru-RU" altLang="ru-RU" sz="3600" b="1" i="1" spc="90" dirty="0">
                <a:solidFill>
                  <a:srgbClr val="122B96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ru-RU" altLang="ru-RU" sz="3600" b="1" i="1" spc="90" dirty="0" smtClean="0">
                <a:solidFill>
                  <a:srgbClr val="122B96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Взаимодействие </a:t>
            </a:r>
            <a:r>
              <a:rPr lang="ru-RU" altLang="ru-RU" sz="3600" b="1" i="1" spc="90" dirty="0">
                <a:solidFill>
                  <a:srgbClr val="122B96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с администрацией ДОУ</a:t>
            </a:r>
            <a:r>
              <a:rPr lang="ru-RU" altLang="ru-RU" b="1" i="1" spc="9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ru-RU" altLang="ru-RU" b="1" i="1" spc="9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indent="0" algn="just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участвует в обсуждении актуальных направлений работы ДОУ и планирует свою деятельность для достижения поставленной цели;</a:t>
            </a:r>
          </a:p>
          <a:p>
            <a:pPr indent="0" algn="just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 участвует в разработке, внедрении и адаптации новых программ и технологий;</a:t>
            </a:r>
          </a:p>
          <a:p>
            <a:pPr indent="0" algn="just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 обеспечивает психологическую поддержку инновационной деятельности;</a:t>
            </a:r>
          </a:p>
          <a:p>
            <a:pPr indent="0" algn="just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 оказывает помощь в разрешении спорных и конфликтных ситуаций в коллективе;</a:t>
            </a:r>
          </a:p>
          <a:p>
            <a:pPr indent="0" algn="just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 участвует в подборе и перестановке кадров (дает рекомендации по психологической совместимости сотрудников);</a:t>
            </a:r>
          </a:p>
          <a:p>
            <a:pPr indent="0" algn="just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 помогает адаптироваться новым сотрудникам в коллективе;</a:t>
            </a:r>
          </a:p>
          <a:p>
            <a:pPr lvl="0" indent="0" algn="just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ru-RU" dirty="0" smtClean="0"/>
              <a:t>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обеспечивает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психологическую безопасность всех участников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воспитательно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-образовательного процесса.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6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29243" y="969978"/>
            <a:ext cx="6959726" cy="494045"/>
          </a:xfrm>
          <a:prstGeom prst="rect">
            <a:avLst/>
          </a:prstGeom>
          <a:solidFill>
            <a:srgbClr val="8CD4AE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Calibri" panose="020F0502020204030204" pitchFamily="34" charset="0"/>
              </a:rPr>
              <a:t>Модель психолого – педагогического сопровождения дошкольников (ППСД)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8967" y="1753989"/>
            <a:ext cx="1652437" cy="249511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Диагностика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642196" y="1765296"/>
            <a:ext cx="1728872" cy="249027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Коррекция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79841" y="1761002"/>
            <a:ext cx="1536767" cy="273278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Профилактика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50777" y="1765597"/>
            <a:ext cx="1512168" cy="248726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Развитие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148317" y="2670751"/>
            <a:ext cx="4914546" cy="304467"/>
          </a:xfrm>
          <a:prstGeom prst="rect">
            <a:avLst/>
          </a:prstGeom>
          <a:solidFill>
            <a:srgbClr val="8CD4AE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tx1"/>
                </a:solidFill>
                <a:latin typeface="Calibri" panose="020F0502020204030204" pitchFamily="34" charset="0"/>
              </a:rPr>
              <a:t>Организационные формы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14406" y="3147236"/>
            <a:ext cx="997245" cy="485650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</a:rPr>
              <a:t>ППСД в режимные моменты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239235" y="3143447"/>
            <a:ext cx="1063712" cy="489439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</a:rPr>
              <a:t>ППСД  в ходе коррекционного часа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781602" y="3143447"/>
            <a:ext cx="1212767" cy="483571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</a:rPr>
              <a:t>ППСД на индивидуальных занятиях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474365" y="3147236"/>
            <a:ext cx="1128154" cy="527084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</a:rPr>
              <a:t>ППСД на  бинарных и подгрупповых занятиях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518263" y="3143447"/>
            <a:ext cx="1226036" cy="530873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</a:rPr>
              <a:t>ППСД в разновозрастной среде и среде сверстников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986514" y="3147236"/>
            <a:ext cx="1794502" cy="496617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</a:rPr>
              <a:t>Родительская гостиная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274167" y="4997838"/>
            <a:ext cx="6474850" cy="352282"/>
          </a:xfrm>
          <a:prstGeom prst="rect">
            <a:avLst/>
          </a:prstGeom>
          <a:solidFill>
            <a:srgbClr val="8CD4AE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Участники образовательного процесса (дети, педагоги, родители)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11851" y="5629793"/>
            <a:ext cx="1917917" cy="485377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25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ППСД в адаптационный период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260975" y="5617239"/>
            <a:ext cx="2002079" cy="485377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25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ППСД с особыми образовательными потребностями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398539" y="5629199"/>
            <a:ext cx="2243726" cy="501439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25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ППСД, проявляющих признаки одаренности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777750" y="5639914"/>
            <a:ext cx="2327132" cy="462702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25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ППСД с  ограниченными возможностями здоровья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4931" y="1701915"/>
            <a:ext cx="8040101" cy="753311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Прямоугольник 31"/>
          <p:cNvSpPr/>
          <p:nvPr/>
        </p:nvSpPr>
        <p:spPr>
          <a:xfrm>
            <a:off x="314406" y="3072288"/>
            <a:ext cx="8545530" cy="1712994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605590" y="2455226"/>
            <a:ext cx="0" cy="17943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612631" y="5378909"/>
            <a:ext cx="0" cy="188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533877" y="2126413"/>
            <a:ext cx="1813718" cy="259610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Консультирование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669531" y="2141634"/>
            <a:ext cx="1813718" cy="249036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Просвещение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805185" y="2147135"/>
            <a:ext cx="1813718" cy="230414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Экспертиза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14406" y="4163292"/>
            <a:ext cx="997246" cy="533815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</a:rPr>
              <a:t>Наблюдение, мониторинг возможностей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14406" y="3800177"/>
            <a:ext cx="997246" cy="295431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</a:rPr>
              <a:t>Игры, тренинги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474364" y="3783409"/>
            <a:ext cx="1347182" cy="379883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</a:rPr>
              <a:t> Коррекция эмоциональных трудностей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474364" y="4272381"/>
            <a:ext cx="1381726" cy="437191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</a:rPr>
              <a:t>Дифференциация и индивидуализация обучения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997509" y="3889663"/>
            <a:ext cx="2136862" cy="815986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</a:rPr>
              <a:t>Терапевтические техники 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</a:rPr>
              <a:t>(арт-терапия, </a:t>
            </a:r>
            <a:r>
              <a:rPr lang="ru-RU" sz="9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куклотерапия</a:t>
            </a:r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sz="9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сказкотерапия</a:t>
            </a:r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</a:rPr>
              <a:t> и др.)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</a:rPr>
              <a:t>игры, упражнения,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</a:rPr>
              <a:t>проектная деятельность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514514" y="3731165"/>
            <a:ext cx="1208291" cy="400713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ru-RU" sz="825" b="1" dirty="0">
                <a:solidFill>
                  <a:schemeClr val="tx1"/>
                </a:solidFill>
                <a:latin typeface="Calibri" panose="020F0502020204030204" pitchFamily="34" charset="0"/>
              </a:rPr>
              <a:t>Формирование коммуникативных навыков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510179" y="4196245"/>
            <a:ext cx="1212626" cy="397241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</a:rPr>
              <a:t>Совместная проектная деятельность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991887" y="3738093"/>
            <a:ext cx="1797563" cy="403796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</a:rPr>
              <a:t>Семинары-практикумы, тренинги, дни открытых дверей 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986514" y="4196245"/>
            <a:ext cx="1802935" cy="434685"/>
          </a:xfrm>
          <a:prstGeom prst="rect">
            <a:avLst/>
          </a:prstGeom>
          <a:solidFill>
            <a:srgbClr val="FFFF66"/>
          </a:solidFill>
          <a:ln>
            <a:solidFill>
              <a:srgbClr val="47757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Calibri" panose="020F0502020204030204" pitchFamily="34" charset="0"/>
              </a:rPr>
              <a:t>Образовательная платформа «Растим детей»</a:t>
            </a: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4612631" y="1511319"/>
            <a:ext cx="0" cy="188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4603574" y="2951570"/>
            <a:ext cx="0" cy="188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197514" y="3428940"/>
            <a:ext cx="116893" cy="6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97514" y="3427279"/>
            <a:ext cx="0" cy="88852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48" idx="1"/>
          </p:cNvCxnSpPr>
          <p:nvPr/>
        </p:nvCxnSpPr>
        <p:spPr>
          <a:xfrm>
            <a:off x="197515" y="4311008"/>
            <a:ext cx="116891" cy="119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197514" y="3963388"/>
            <a:ext cx="108279" cy="1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 flipV="1">
            <a:off x="1365305" y="3438776"/>
            <a:ext cx="116893" cy="6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1365305" y="3437116"/>
            <a:ext cx="0" cy="88852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1365305" y="4320845"/>
            <a:ext cx="116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1365305" y="3973225"/>
            <a:ext cx="108279" cy="1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>
            <a:off x="4460035" y="3632886"/>
            <a:ext cx="327989" cy="150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3362569" y="3627018"/>
            <a:ext cx="401486" cy="150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5390874" y="3447765"/>
            <a:ext cx="116893" cy="6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390874" y="3446104"/>
            <a:ext cx="0" cy="88852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5390874" y="4329833"/>
            <a:ext cx="116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5390666" y="3896625"/>
            <a:ext cx="108279" cy="1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 flipV="1">
            <a:off x="6869623" y="3438776"/>
            <a:ext cx="116893" cy="6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6869623" y="3437116"/>
            <a:ext cx="0" cy="88852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6869623" y="4320845"/>
            <a:ext cx="116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V="1">
            <a:off x="6878236" y="3896625"/>
            <a:ext cx="108279" cy="1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4612631" y="4785282"/>
            <a:ext cx="0" cy="17943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175377" y="5567207"/>
            <a:ext cx="8929505" cy="598668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2" name="Прямоугольник 61"/>
          <p:cNvSpPr/>
          <p:nvPr/>
        </p:nvSpPr>
        <p:spPr>
          <a:xfrm>
            <a:off x="6516216" y="6599684"/>
            <a:ext cx="2588666" cy="2583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0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e37e5897b2ca6c657ccfe5e73e2ceb73c1a228"/>
</p:tagLst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3870</Words>
  <Application>Microsoft Office PowerPoint</Application>
  <PresentationFormat>Экран (4:3)</PresentationFormat>
  <Paragraphs>611</Paragraphs>
  <Slides>79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7" baseType="lpstr">
      <vt:lpstr>Aharoni</vt:lpstr>
      <vt:lpstr>Arial</vt:lpstr>
      <vt:lpstr>Bookman Old Style</vt:lpstr>
      <vt:lpstr>Calibri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  Взаимодействие с администрацией ДОУ </vt:lpstr>
      <vt:lpstr>Презентация PowerPoint</vt:lpstr>
      <vt:lpstr>Презентация PowerPoint</vt:lpstr>
      <vt:lpstr>Презентация PowerPoint</vt:lpstr>
      <vt:lpstr>Проект «Научимся дружить»      (педагог-психолог Устимец А.В.) </vt:lpstr>
      <vt:lpstr>Презентация PowerPoint</vt:lpstr>
      <vt:lpstr>Психолого - педагогический  консилиум в ДОУ </vt:lpstr>
      <vt:lpstr>Презентация PowerPoint</vt:lpstr>
      <vt:lpstr>Презентация PowerPoint</vt:lpstr>
      <vt:lpstr>Проблемы проектирования </vt:lpstr>
      <vt:lpstr>Проект</vt:lpstr>
      <vt:lpstr>Проект</vt:lpstr>
      <vt:lpstr>Проектную деятельность    в ДОУ  запускают различные  проблемные ситуации: </vt:lpstr>
      <vt:lpstr>Участие педагога-психолога  в проектах ДОУ</vt:lpstr>
      <vt:lpstr>   «Правила дорожные знать каждому положено» -  в бинарной ООД с воспитателем  «Путешествие в город Знакоград»  </vt:lpstr>
      <vt:lpstr> «Зима белоснежная» - итоговое мероприятие  «Как зимний лес превратился в летний»  (воспитатель, педагог-психолог) </vt:lpstr>
      <vt:lpstr>Участие педагога-психолога  в проектах ДОУ </vt:lpstr>
      <vt:lpstr>Каковы результаты  использования проектной деятельности для образовательного учреждения:</vt:lpstr>
      <vt:lpstr>Методические аспекты</vt:lpstr>
      <vt:lpstr>Проектная деятельность  педагога-психолога </vt:lpstr>
      <vt:lpstr>Цель проектной деятельности  педагога-психолога </vt:lpstr>
      <vt:lpstr>Проектная деятельность  педагога-психолога </vt:lpstr>
      <vt:lpstr>«Побочный» продукт  проектной деятельности</vt:lpstr>
      <vt:lpstr>Презентация PowerPoint</vt:lpstr>
      <vt:lpstr>Алгоритм проектной  деятельности педагога-психолога </vt:lpstr>
      <vt:lpstr>Алгоритм проектной  деятельности педагога-психолога </vt:lpstr>
      <vt:lpstr>Алгоритм проектной  деятельности педагога-психолога </vt:lpstr>
      <vt:lpstr>Алгоритм проектной  деятельности педагога-психолога </vt:lpstr>
      <vt:lpstr>Презентация PowerPoint</vt:lpstr>
      <vt:lpstr>Презентация PowerPoint</vt:lpstr>
      <vt:lpstr>Лэпбук </vt:lpstr>
      <vt:lpstr>Лэпбук (lapbook) </vt:lpstr>
      <vt:lpstr>Лэпбук </vt:lpstr>
      <vt:lpstr>Презентация PowerPoint</vt:lpstr>
      <vt:lpstr>Лэпбук «В мире эмоций» </vt:lpstr>
      <vt:lpstr> Содержит 12 многофункциональных игр с большим количеством вариаций </vt:lpstr>
      <vt:lpstr> Лэпбук «В мире эмоций»  </vt:lpstr>
      <vt:lpstr>Презентация PowerPoint</vt:lpstr>
      <vt:lpstr>Презентация PowerPoint</vt:lpstr>
      <vt:lpstr>Презентация PowerPoint</vt:lpstr>
      <vt:lpstr>Необходимость разработки  и реализации проекта  «Уголок психологической разгрузки» </vt:lpstr>
      <vt:lpstr> «Уголок психологической разгрузки»  в группе</vt:lpstr>
      <vt:lpstr>Цель  «Уголка психологической разгрузки»  в группе</vt:lpstr>
      <vt:lpstr>Требования к материалам  «Уголка психологической разгрузки» </vt:lpstr>
      <vt:lpstr>Зонирование  «Уголка психологической разгрузки» </vt:lpstr>
      <vt:lpstr>Материалы и их назначение </vt:lpstr>
      <vt:lpstr>Материалы и их назначение </vt:lpstr>
      <vt:lpstr>Материалы и их назначение </vt:lpstr>
      <vt:lpstr>Материалы и их назначение </vt:lpstr>
      <vt:lpstr>Создание  «Уголка психологической разгрузки»  в группе </vt:lpstr>
      <vt:lpstr>Создание  «Уголка психологической разгрузки»  в группе </vt:lpstr>
      <vt:lpstr>Развивающая методика Сергея Железнова и Екатерины Железновой </vt:lpstr>
      <vt:lpstr>Презентация PowerPoint</vt:lpstr>
      <vt:lpstr>ФЗ «Об образовании» п.6. Статья 28</vt:lpstr>
      <vt:lpstr>ФЗ «Об образовании»  «Дошкольное образование»   п. 1., 2. статья 64 </vt:lpstr>
      <vt:lpstr> ПРОФЕССИОНАЛЬНЫЙ СТАНДАРТ Педагог-психолог  (психолог в сфере образования) </vt:lpstr>
      <vt:lpstr> ПРОФЕССИОНАЛЬНЫЙ СТАНДАРТ Педагог-психолог  (психолог в сфере образования) </vt:lpstr>
      <vt:lpstr>Презентация PowerPoint</vt:lpstr>
      <vt:lpstr>Презентация PowerPoint</vt:lpstr>
      <vt:lpstr>  Анкета для педагогов «Психологическая безопасность  образовательной среды»  </vt:lpstr>
      <vt:lpstr>Результаты анкетирования показали</vt:lpstr>
      <vt:lpstr>Практикум  «Психологическая безопасность   образовательной среды ДОУ»</vt:lpstr>
      <vt:lpstr>Мероприятия для педагогов</vt:lpstr>
      <vt:lpstr>Семинар-практикум для педагогов «Баланс» </vt:lpstr>
      <vt:lpstr>Психологическая диета </vt:lpstr>
      <vt:lpstr>Психологическая диета </vt:lpstr>
      <vt:lpstr>Памятки и рекомендации </vt:lpstr>
      <vt:lpstr>Мероприятия с родителями.</vt:lpstr>
      <vt:lpstr> Метенова Н.М. </vt:lpstr>
      <vt:lpstr>Памятки и рекомендации  </vt:lpstr>
      <vt:lpstr>Презентация PowerPoint</vt:lpstr>
      <vt:lpstr>Спасибо за внимание!</vt:lpstr>
    </vt:vector>
  </TitlesOfParts>
  <Company>http://presentation-creation.ru/</Company>
  <LinksUpToDate>false</LinksUpToDate>
  <SharedDoc>false</SharedDoc>
  <HyperlinkBase> http://presentation-creation.ru/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прямоугольники - шаблон презентации с сайта http://presentation-creation.ru</dc:title>
  <dc:creator>obstinate</dc:creator>
  <dc:description>Шаблон презентации с сайта http://presentation-creation.ru/</dc:description>
  <cp:lastModifiedBy>Admen</cp:lastModifiedBy>
  <cp:revision>177</cp:revision>
  <dcterms:created xsi:type="dcterms:W3CDTF">2017-08-27T14:21:36Z</dcterms:created>
  <dcterms:modified xsi:type="dcterms:W3CDTF">2023-03-29T09:45:13Z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1597296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